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328" r:id="rId4"/>
    <p:sldId id="329" r:id="rId5"/>
    <p:sldId id="331" r:id="rId6"/>
    <p:sldId id="265" r:id="rId7"/>
    <p:sldId id="333" r:id="rId8"/>
    <p:sldId id="334" r:id="rId9"/>
    <p:sldId id="269" r:id="rId10"/>
    <p:sldId id="305" r:id="rId11"/>
    <p:sldId id="335" r:id="rId12"/>
    <p:sldId id="336" r:id="rId13"/>
    <p:sldId id="337" r:id="rId14"/>
    <p:sldId id="338" r:id="rId15"/>
    <p:sldId id="274" r:id="rId16"/>
    <p:sldId id="339" r:id="rId17"/>
    <p:sldId id="340" r:id="rId18"/>
    <p:sldId id="341" r:id="rId19"/>
    <p:sldId id="342" r:id="rId20"/>
    <p:sldId id="310" r:id="rId21"/>
    <p:sldId id="288" r:id="rId22"/>
    <p:sldId id="343" r:id="rId23"/>
    <p:sldId id="344" r:id="rId24"/>
    <p:sldId id="311" r:id="rId25"/>
    <p:sldId id="346" r:id="rId26"/>
    <p:sldId id="345" r:id="rId27"/>
    <p:sldId id="348" r:id="rId28"/>
    <p:sldId id="267" r:id="rId29"/>
    <p:sldId id="268" r:id="rId30"/>
    <p:sldId id="347" r:id="rId31"/>
    <p:sldId id="349" r:id="rId32"/>
    <p:sldId id="351" r:id="rId33"/>
    <p:sldId id="350" r:id="rId34"/>
    <p:sldId id="278" r:id="rId35"/>
    <p:sldId id="281" r:id="rId36"/>
    <p:sldId id="285" r:id="rId37"/>
    <p:sldId id="286" r:id="rId38"/>
    <p:sldId id="297" r:id="rId39"/>
    <p:sldId id="320" r:id="rId40"/>
    <p:sldId id="321" r:id="rId41"/>
    <p:sldId id="322" r:id="rId42"/>
    <p:sldId id="323" r:id="rId43"/>
    <p:sldId id="324" r:id="rId44"/>
    <p:sldId id="325" r:id="rId45"/>
    <p:sldId id="326" r:id="rId46"/>
    <p:sldId id="284" r:id="rId47"/>
    <p:sldId id="317" r:id="rId48"/>
    <p:sldId id="318" r:id="rId49"/>
    <p:sldId id="319" r:id="rId50"/>
    <p:sldId id="327" r:id="rId51"/>
    <p:sldId id="26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 SHEPHERD" initials="MS" lastIdx="1" clrIdx="0">
    <p:extLst>
      <p:ext uri="{19B8F6BF-5375-455C-9EA6-DF929625EA0E}">
        <p15:presenceInfo xmlns:p15="http://schemas.microsoft.com/office/powerpoint/2012/main" userId="S-1-5-21-1152652908-1908898795-1555891258-11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2" d="100"/>
          <a:sy n="72" d="100"/>
        </p:scale>
        <p:origin x="4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F2589-F908-4121-ADF4-8FE014F74597}" type="datetimeFigureOut">
              <a:rPr lang="en-GB" smtClean="0"/>
              <a:t>13/04/2019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6684D-A606-48E7-8BDD-7454AA170E3B}" type="slidenum">
              <a:rPr lang="en-GB" smtClean="0"/>
              <a:t>‹#›</a:t>
            </a:fld>
            <a:endParaRPr lang="en-GB"/>
          </a:p>
        </p:txBody>
      </p:sp>
    </p:spTree>
    <p:extLst>
      <p:ext uri="{BB962C8B-B14F-4D97-AF65-F5344CB8AC3E}">
        <p14:creationId xmlns:p14="http://schemas.microsoft.com/office/powerpoint/2010/main" val="120275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13/04/2019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4988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13/04/2019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74150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13/04/2019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52568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13/04/2019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169141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C6C6C3-BAE0-4363-972B-406F6E596F6E}" type="datetimeFigureOut">
              <a:rPr lang="en-GB" smtClean="0"/>
              <a:t>13/04/2019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95735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C6C6C3-BAE0-4363-972B-406F6E596F6E}" type="datetimeFigureOut">
              <a:rPr lang="en-GB" smtClean="0"/>
              <a:t>13/04/2019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9927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C6C6C3-BAE0-4363-972B-406F6E596F6E}" type="datetimeFigureOut">
              <a:rPr lang="en-GB" smtClean="0"/>
              <a:t>13/04/2019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30293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C6C6C3-BAE0-4363-972B-406F6E596F6E}" type="datetimeFigureOut">
              <a:rPr lang="en-GB" smtClean="0"/>
              <a:t>13/04/2019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54388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6C6C3-BAE0-4363-972B-406F6E596F6E}" type="datetimeFigureOut">
              <a:rPr lang="en-GB" smtClean="0"/>
              <a:t>13/04/2019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319572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C6C6C3-BAE0-4363-972B-406F6E596F6E}" type="datetimeFigureOut">
              <a:rPr lang="en-GB" smtClean="0"/>
              <a:t>13/04/2019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87482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C6C6C3-BAE0-4363-972B-406F6E596F6E}" type="datetimeFigureOut">
              <a:rPr lang="en-GB" smtClean="0"/>
              <a:t>13/04/2019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03411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6C6C3-BAE0-4363-972B-406F6E596F6E}" type="datetimeFigureOut">
              <a:rPr lang="en-GB" smtClean="0"/>
              <a:t>13/04/2019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84365-7CAC-4DBA-9AEA-37F309EE1015}" type="slidenum">
              <a:rPr lang="en-GB" smtClean="0"/>
              <a:t>‹#›</a:t>
            </a:fld>
            <a:endParaRPr lang="en-GB"/>
          </a:p>
        </p:txBody>
      </p:sp>
    </p:spTree>
    <p:extLst>
      <p:ext uri="{BB962C8B-B14F-4D97-AF65-F5344CB8AC3E}">
        <p14:creationId xmlns:p14="http://schemas.microsoft.com/office/powerpoint/2010/main" val="68662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789364"/>
            <a:ext cx="9644743" cy="2517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3999" y="757647"/>
            <a:ext cx="9753601" cy="2377440"/>
          </a:xfrm>
        </p:spPr>
        <p:txBody>
          <a:bodyPr>
            <a:normAutofit fontScale="90000"/>
          </a:bodyPr>
          <a:lstStyle/>
          <a:p>
            <a:r>
              <a:rPr lang="en-GB" dirty="0"/>
              <a:t>Topic 11: Research methods – How do you carry out psychological research?</a:t>
            </a:r>
          </a:p>
        </p:txBody>
      </p:sp>
      <p:sp>
        <p:nvSpPr>
          <p:cNvPr id="3" name="Subtitle 2"/>
          <p:cNvSpPr>
            <a:spLocks noGrp="1"/>
          </p:cNvSpPr>
          <p:nvPr>
            <p:ph type="subTitle" idx="1"/>
          </p:nvPr>
        </p:nvSpPr>
        <p:spPr>
          <a:xfrm>
            <a:off x="1524000" y="4180114"/>
            <a:ext cx="9144000" cy="1143000"/>
          </a:xfrm>
        </p:spPr>
        <p:txBody>
          <a:bodyPr/>
          <a:lstStyle/>
          <a:p>
            <a:r>
              <a:rPr lang="en-GB" dirty="0"/>
              <a:t>Revision work book.   NAME: ___________________</a:t>
            </a:r>
          </a:p>
        </p:txBody>
      </p:sp>
      <p:sp>
        <p:nvSpPr>
          <p:cNvPr id="5" name="Rectangle 4"/>
          <p:cNvSpPr/>
          <p:nvPr/>
        </p:nvSpPr>
        <p:spPr>
          <a:xfrm>
            <a:off x="2429691" y="3984171"/>
            <a:ext cx="7432766" cy="90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F4F65A4-A606-4204-9B7C-E8DB4915E5E0}"/>
              </a:ext>
            </a:extLst>
          </p:cNvPr>
          <p:cNvPicPr>
            <a:picLocks noChangeAspect="1"/>
          </p:cNvPicPr>
          <p:nvPr/>
        </p:nvPicPr>
        <p:blipFill>
          <a:blip r:embed="rId2"/>
          <a:stretch>
            <a:fillRect/>
          </a:stretch>
        </p:blipFill>
        <p:spPr>
          <a:xfrm>
            <a:off x="366079" y="5045668"/>
            <a:ext cx="1595244" cy="1595244"/>
          </a:xfrm>
          <a:prstGeom prst="rect">
            <a:avLst/>
          </a:prstGeom>
        </p:spPr>
      </p:pic>
      <p:pic>
        <p:nvPicPr>
          <p:cNvPr id="9" name="Picture 8">
            <a:extLst>
              <a:ext uri="{FF2B5EF4-FFF2-40B4-BE49-F238E27FC236}">
                <a16:creationId xmlns:a16="http://schemas.microsoft.com/office/drawing/2014/main" id="{971ECD27-732C-4B9F-A98A-70BC64D171E5}"/>
              </a:ext>
            </a:extLst>
          </p:cNvPr>
          <p:cNvPicPr>
            <a:picLocks noChangeAspect="1"/>
          </p:cNvPicPr>
          <p:nvPr/>
        </p:nvPicPr>
        <p:blipFill>
          <a:blip r:embed="rId3"/>
          <a:stretch>
            <a:fillRect/>
          </a:stretch>
        </p:blipFill>
        <p:spPr>
          <a:xfrm>
            <a:off x="9862457" y="5153338"/>
            <a:ext cx="2209800" cy="1657350"/>
          </a:xfrm>
          <a:prstGeom prst="rect">
            <a:avLst/>
          </a:prstGeom>
        </p:spPr>
      </p:pic>
      <p:pic>
        <p:nvPicPr>
          <p:cNvPr id="11" name="Picture 10">
            <a:extLst>
              <a:ext uri="{FF2B5EF4-FFF2-40B4-BE49-F238E27FC236}">
                <a16:creationId xmlns:a16="http://schemas.microsoft.com/office/drawing/2014/main" id="{A4828824-6446-48E9-A28C-82BCC9340D04}"/>
              </a:ext>
            </a:extLst>
          </p:cNvPr>
          <p:cNvPicPr>
            <a:picLocks noChangeAspect="1"/>
          </p:cNvPicPr>
          <p:nvPr/>
        </p:nvPicPr>
        <p:blipFill>
          <a:blip r:embed="rId4"/>
          <a:stretch>
            <a:fillRect/>
          </a:stretch>
        </p:blipFill>
        <p:spPr>
          <a:xfrm>
            <a:off x="5030843" y="5272391"/>
            <a:ext cx="1890535" cy="1561414"/>
          </a:xfrm>
          <a:prstGeom prst="rect">
            <a:avLst/>
          </a:prstGeom>
        </p:spPr>
      </p:pic>
    </p:spTree>
    <p:extLst>
      <p:ext uri="{BB962C8B-B14F-4D97-AF65-F5344CB8AC3E}">
        <p14:creationId xmlns:p14="http://schemas.microsoft.com/office/powerpoint/2010/main" val="221150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47DF-DA6E-422D-9C10-5928C35DC15A}"/>
              </a:ext>
            </a:extLst>
          </p:cNvPr>
          <p:cNvSpPr>
            <a:spLocks noGrp="1"/>
          </p:cNvSpPr>
          <p:nvPr>
            <p:ph type="title"/>
          </p:nvPr>
        </p:nvSpPr>
        <p:spPr>
          <a:xfrm>
            <a:off x="402467" y="365124"/>
            <a:ext cx="10515600" cy="823913"/>
          </a:xfrm>
        </p:spPr>
        <p:txBody>
          <a:bodyPr>
            <a:normAutofit/>
          </a:bodyPr>
          <a:lstStyle/>
          <a:p>
            <a:r>
              <a:rPr lang="en-GB" sz="3600" dirty="0"/>
              <a:t>Methods of sampling</a:t>
            </a:r>
          </a:p>
        </p:txBody>
      </p:sp>
      <p:sp>
        <p:nvSpPr>
          <p:cNvPr id="4" name="Content Placeholder 3">
            <a:extLst>
              <a:ext uri="{FF2B5EF4-FFF2-40B4-BE49-F238E27FC236}">
                <a16:creationId xmlns:a16="http://schemas.microsoft.com/office/drawing/2014/main" id="{13C7034E-DED8-42FB-9E39-F136510C18B5}"/>
              </a:ext>
            </a:extLst>
          </p:cNvPr>
          <p:cNvSpPr>
            <a:spLocks noGrp="1"/>
          </p:cNvSpPr>
          <p:nvPr>
            <p:ph sz="half" idx="2"/>
          </p:nvPr>
        </p:nvSpPr>
        <p:spPr>
          <a:xfrm>
            <a:off x="185531" y="1334914"/>
            <a:ext cx="5157787" cy="4602957"/>
          </a:xfrm>
        </p:spPr>
        <p:txBody>
          <a:bodyPr>
            <a:normAutofit fontScale="85000" lnSpcReduction="20000"/>
          </a:bodyPr>
          <a:lstStyle/>
          <a:p>
            <a:pPr marL="0" indent="0">
              <a:buNone/>
            </a:pPr>
            <a:r>
              <a:rPr lang="en-US" dirty="0"/>
              <a:t>A </a:t>
            </a:r>
            <a:r>
              <a:rPr lang="en-US" b="1" dirty="0"/>
              <a:t>target population </a:t>
            </a:r>
            <a:r>
              <a:rPr lang="en-US" dirty="0"/>
              <a:t>is the group of people that an investigation is concerned with or wishes to study and apply the findings to. If a study is looking at the impact of literacy programmes on preschool children, for example, the target population will be all preschool children. It is unlikely that the researchers will be able to study all preschool children, so a </a:t>
            </a:r>
            <a:r>
              <a:rPr lang="en-US" b="1" dirty="0"/>
              <a:t>sample</a:t>
            </a:r>
            <a:r>
              <a:rPr lang="en-US" dirty="0"/>
              <a:t> of the target population will be used. A sample should represent the nature of the target population. Being representative ensures that the findings of a study can be </a:t>
            </a:r>
            <a:r>
              <a:rPr lang="en-US" b="1" dirty="0" err="1"/>
              <a:t>generalised</a:t>
            </a:r>
            <a:r>
              <a:rPr lang="en-US" dirty="0"/>
              <a:t> to the target population concerned.</a:t>
            </a:r>
            <a:endParaRPr lang="en-GB" dirty="0"/>
          </a:p>
        </p:txBody>
      </p:sp>
      <p:graphicFrame>
        <p:nvGraphicFramePr>
          <p:cNvPr id="8" name="Content Placeholder 7">
            <a:extLst>
              <a:ext uri="{FF2B5EF4-FFF2-40B4-BE49-F238E27FC236}">
                <a16:creationId xmlns:a16="http://schemas.microsoft.com/office/drawing/2014/main" id="{4FF61966-D8DF-4B30-AEEF-174CA60047C8}"/>
              </a:ext>
            </a:extLst>
          </p:cNvPr>
          <p:cNvGraphicFramePr>
            <a:graphicFrameLocks noGrp="1"/>
          </p:cNvGraphicFramePr>
          <p:nvPr>
            <p:ph sz="quarter" idx="4"/>
            <p:extLst>
              <p:ext uri="{D42A27DB-BD31-4B8C-83A1-F6EECF244321}">
                <p14:modId xmlns:p14="http://schemas.microsoft.com/office/powerpoint/2010/main" val="1962804833"/>
              </p:ext>
            </p:extLst>
          </p:nvPr>
        </p:nvGraphicFramePr>
        <p:xfrm>
          <a:off x="5560253" y="262195"/>
          <a:ext cx="6446216" cy="6427235"/>
        </p:xfrm>
        <a:graphic>
          <a:graphicData uri="http://schemas.openxmlformats.org/drawingml/2006/table">
            <a:tbl>
              <a:tblPr firstRow="1" bandRow="1">
                <a:tableStyleId>{5940675A-B579-460E-94D1-54222C63F5DA}</a:tableStyleId>
              </a:tblPr>
              <a:tblGrid>
                <a:gridCol w="477336">
                  <a:extLst>
                    <a:ext uri="{9D8B030D-6E8A-4147-A177-3AD203B41FA5}">
                      <a16:colId xmlns:a16="http://schemas.microsoft.com/office/drawing/2014/main" val="1674090681"/>
                    </a:ext>
                  </a:extLst>
                </a:gridCol>
                <a:gridCol w="5968880">
                  <a:extLst>
                    <a:ext uri="{9D8B030D-6E8A-4147-A177-3AD203B41FA5}">
                      <a16:colId xmlns:a16="http://schemas.microsoft.com/office/drawing/2014/main" val="2379694725"/>
                    </a:ext>
                  </a:extLst>
                </a:gridCol>
              </a:tblGrid>
              <a:tr h="526648">
                <a:tc gridSpan="2">
                  <a:txBody>
                    <a:bodyPr/>
                    <a:lstStyle/>
                    <a:p>
                      <a:pPr algn="ctr"/>
                      <a:r>
                        <a:rPr lang="en-GB" dirty="0"/>
                        <a:t>Sampling methods (techniques)</a:t>
                      </a:r>
                    </a:p>
                  </a:txBody>
                  <a:tcPr/>
                </a:tc>
                <a:tc hMerge="1">
                  <a:txBody>
                    <a:bodyPr/>
                    <a:lstStyle/>
                    <a:p>
                      <a:endParaRPr lang="en-GB" dirty="0"/>
                    </a:p>
                  </a:txBody>
                  <a:tcPr/>
                </a:tc>
                <a:extLst>
                  <a:ext uri="{0D108BD9-81ED-4DB2-BD59-A6C34878D82A}">
                    <a16:rowId xmlns:a16="http://schemas.microsoft.com/office/drawing/2014/main" val="3623097053"/>
                  </a:ext>
                </a:extLst>
              </a:tr>
              <a:tr h="1222638">
                <a:tc>
                  <a:txBody>
                    <a:bodyPr/>
                    <a:lstStyle/>
                    <a:p>
                      <a:pPr algn="ctr"/>
                      <a:r>
                        <a:rPr lang="en-GB" dirty="0"/>
                        <a:t>Random </a:t>
                      </a:r>
                    </a:p>
                  </a:txBody>
                  <a:tcPr vert="vert270"/>
                </a:tc>
                <a:tc>
                  <a:txBody>
                    <a:bodyPr/>
                    <a:lstStyle/>
                    <a:p>
                      <a:r>
                        <a:rPr lang="en-US" sz="1400" dirty="0"/>
                        <a:t>To achieve a random sample, the target population should be identified and all have an equal chance of being selected. This is known as a random sampling technique. This involves assigning every member of the target population with a number, and then drawing numbers from a hat (like a lottery).</a:t>
                      </a:r>
                      <a:endParaRPr lang="en-GB" sz="1400" dirty="0"/>
                    </a:p>
                  </a:txBody>
                  <a:tcPr/>
                </a:tc>
                <a:extLst>
                  <a:ext uri="{0D108BD9-81ED-4DB2-BD59-A6C34878D82A}">
                    <a16:rowId xmlns:a16="http://schemas.microsoft.com/office/drawing/2014/main" val="145277907"/>
                  </a:ext>
                </a:extLst>
              </a:tr>
              <a:tr h="1478478">
                <a:tc>
                  <a:txBody>
                    <a:bodyPr/>
                    <a:lstStyle/>
                    <a:p>
                      <a:pPr algn="ctr"/>
                      <a:r>
                        <a:rPr lang="en-GB" dirty="0"/>
                        <a:t>Stratified</a:t>
                      </a:r>
                    </a:p>
                  </a:txBody>
                  <a:tcPr vert="vert270"/>
                </a:tc>
                <a:tc>
                  <a:txBody>
                    <a:bodyPr/>
                    <a:lstStyle/>
                    <a:p>
                      <a:r>
                        <a:rPr lang="en-US" sz="1400" dirty="0"/>
                        <a:t>If a target population is made up of different types of people and a researcher wishes to replicate this in their study, then a stratified sampling technique can be used to achieve this. This technique identifies the subgroups within the target population and takes a random sample from each to ensure they are proportionately represented in the sample. For</a:t>
                      </a:r>
                    </a:p>
                    <a:p>
                      <a:r>
                        <a:rPr lang="en-US" sz="1400" dirty="0"/>
                        <a:t>example, if a target population of office workers has 10 per cent of workers in senior management and 90 per cent in general office staff, then the sample should consist of equivalent proportions of these office workers, drawn at random.</a:t>
                      </a:r>
                    </a:p>
                  </a:txBody>
                  <a:tcPr/>
                </a:tc>
                <a:extLst>
                  <a:ext uri="{0D108BD9-81ED-4DB2-BD59-A6C34878D82A}">
                    <a16:rowId xmlns:a16="http://schemas.microsoft.com/office/drawing/2014/main" val="154469663"/>
                  </a:ext>
                </a:extLst>
              </a:tr>
              <a:tr h="1187791">
                <a:tc>
                  <a:txBody>
                    <a:bodyPr/>
                    <a:lstStyle/>
                    <a:p>
                      <a:pPr algn="ctr"/>
                      <a:r>
                        <a:rPr lang="en-GB" dirty="0"/>
                        <a:t>Volunteer</a:t>
                      </a:r>
                    </a:p>
                  </a:txBody>
                  <a:tcPr vert="vert270"/>
                </a:tc>
                <a:tc>
                  <a:txBody>
                    <a:bodyPr/>
                    <a:lstStyle/>
                    <a:p>
                      <a:r>
                        <a:rPr lang="en-US" sz="1400" dirty="0"/>
                        <a:t>A volunteer sampling technique involves gathering a sample of participants who are willing to volunteer themselves to take part in a study. This often involves advertising the study in some way, such as placing an advert in a newspaper or on a noticeboard, requesting volunteers to get in touch if they would like to participate.</a:t>
                      </a:r>
                      <a:endParaRPr lang="en-GB" sz="1400" dirty="0"/>
                    </a:p>
                  </a:txBody>
                  <a:tcPr/>
                </a:tc>
                <a:extLst>
                  <a:ext uri="{0D108BD9-81ED-4DB2-BD59-A6C34878D82A}">
                    <a16:rowId xmlns:a16="http://schemas.microsoft.com/office/drawing/2014/main" val="3060718382"/>
                  </a:ext>
                </a:extLst>
              </a:tr>
              <a:tr h="1478478">
                <a:tc>
                  <a:txBody>
                    <a:bodyPr/>
                    <a:lstStyle/>
                    <a:p>
                      <a:pPr algn="ctr"/>
                      <a:r>
                        <a:rPr lang="en-GB" dirty="0"/>
                        <a:t>Opportunity</a:t>
                      </a:r>
                    </a:p>
                  </a:txBody>
                  <a:tcPr vert="vert270"/>
                </a:tc>
                <a:tc>
                  <a:txBody>
                    <a:bodyPr/>
                    <a:lstStyle/>
                    <a:p>
                      <a:r>
                        <a:rPr lang="en-US" sz="1400" dirty="0"/>
                        <a:t>An opportunity sampling technique makes use of people who happen to be around at the time of the research. This can be done by asking people to agree to take part, or simply studying people who happen to be there without their agreement (as in covert research).</a:t>
                      </a:r>
                      <a:endParaRPr lang="en-GB" sz="1400" dirty="0"/>
                    </a:p>
                  </a:txBody>
                  <a:tcPr/>
                </a:tc>
                <a:extLst>
                  <a:ext uri="{0D108BD9-81ED-4DB2-BD59-A6C34878D82A}">
                    <a16:rowId xmlns:a16="http://schemas.microsoft.com/office/drawing/2014/main" val="1594519428"/>
                  </a:ext>
                </a:extLst>
              </a:tr>
            </a:tbl>
          </a:graphicData>
        </a:graphic>
      </p:graphicFrame>
      <p:sp>
        <p:nvSpPr>
          <p:cNvPr id="7" name="Rectangle: Rounded Corners 6">
            <a:extLst>
              <a:ext uri="{FF2B5EF4-FFF2-40B4-BE49-F238E27FC236}">
                <a16:creationId xmlns:a16="http://schemas.microsoft.com/office/drawing/2014/main" id="{D60049F6-AC97-45CF-BD94-18CA25D11AAA}"/>
              </a:ext>
            </a:extLst>
          </p:cNvPr>
          <p:cNvSpPr/>
          <p:nvPr/>
        </p:nvSpPr>
        <p:spPr>
          <a:xfrm>
            <a:off x="291548" y="365124"/>
            <a:ext cx="4479235" cy="8239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66FCF8D-FDCD-4A15-BFAC-8966B1058984}"/>
              </a:ext>
            </a:extLst>
          </p:cNvPr>
          <p:cNvPicPr>
            <a:picLocks noChangeAspect="1"/>
          </p:cNvPicPr>
          <p:nvPr/>
        </p:nvPicPr>
        <p:blipFill>
          <a:blip r:embed="rId2"/>
          <a:stretch>
            <a:fillRect/>
          </a:stretch>
        </p:blipFill>
        <p:spPr>
          <a:xfrm>
            <a:off x="1906420" y="5329585"/>
            <a:ext cx="2506554" cy="1359845"/>
          </a:xfrm>
          <a:prstGeom prst="rect">
            <a:avLst/>
          </a:prstGeom>
        </p:spPr>
      </p:pic>
    </p:spTree>
    <p:extLst>
      <p:ext uri="{BB962C8B-B14F-4D97-AF65-F5344CB8AC3E}">
        <p14:creationId xmlns:p14="http://schemas.microsoft.com/office/powerpoint/2010/main" val="270944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a:extLst>
              <a:ext uri="{FF2B5EF4-FFF2-40B4-BE49-F238E27FC236}">
                <a16:creationId xmlns:a16="http://schemas.microsoft.com/office/drawing/2014/main" id="{DE293052-55D7-4B28-91A0-49408F936A37}"/>
              </a:ext>
            </a:extLst>
          </p:cNvPr>
          <p:cNvGraphicFramePr>
            <a:graphicFrameLocks/>
          </p:cNvGraphicFramePr>
          <p:nvPr>
            <p:extLst>
              <p:ext uri="{D42A27DB-BD31-4B8C-83A1-F6EECF244321}">
                <p14:modId xmlns:p14="http://schemas.microsoft.com/office/powerpoint/2010/main" val="3658931514"/>
              </p:ext>
            </p:extLst>
          </p:nvPr>
        </p:nvGraphicFramePr>
        <p:xfrm>
          <a:off x="285887" y="215382"/>
          <a:ext cx="11654323" cy="6370950"/>
        </p:xfrm>
        <a:graphic>
          <a:graphicData uri="http://schemas.openxmlformats.org/drawingml/2006/table">
            <a:tbl>
              <a:tblPr firstRow="1" bandRow="1">
                <a:tableStyleId>{5940675A-B579-460E-94D1-54222C63F5DA}</a:tableStyleId>
              </a:tblPr>
              <a:tblGrid>
                <a:gridCol w="862991">
                  <a:extLst>
                    <a:ext uri="{9D8B030D-6E8A-4147-A177-3AD203B41FA5}">
                      <a16:colId xmlns:a16="http://schemas.microsoft.com/office/drawing/2014/main" val="1674090681"/>
                    </a:ext>
                  </a:extLst>
                </a:gridCol>
                <a:gridCol w="5395666">
                  <a:extLst>
                    <a:ext uri="{9D8B030D-6E8A-4147-A177-3AD203B41FA5}">
                      <a16:colId xmlns:a16="http://schemas.microsoft.com/office/drawing/2014/main" val="2379694725"/>
                    </a:ext>
                  </a:extLst>
                </a:gridCol>
                <a:gridCol w="5395666">
                  <a:extLst>
                    <a:ext uri="{9D8B030D-6E8A-4147-A177-3AD203B41FA5}">
                      <a16:colId xmlns:a16="http://schemas.microsoft.com/office/drawing/2014/main" val="572594330"/>
                    </a:ext>
                  </a:extLst>
                </a:gridCol>
              </a:tblGrid>
              <a:tr h="569262">
                <a:tc>
                  <a:txBody>
                    <a:bodyPr/>
                    <a:lstStyle/>
                    <a:p>
                      <a:pPr algn="ctr"/>
                      <a:endParaRPr lang="en-GB" dirty="0"/>
                    </a:p>
                  </a:txBody>
                  <a:tcPr/>
                </a:tc>
                <a:tc>
                  <a:txBody>
                    <a:bodyPr/>
                    <a:lstStyle/>
                    <a:p>
                      <a:pPr algn="ctr"/>
                      <a:r>
                        <a:rPr lang="en-GB" b="1" dirty="0"/>
                        <a:t>Strengths</a:t>
                      </a:r>
                    </a:p>
                  </a:txBody>
                  <a:tcPr/>
                </a:tc>
                <a:tc>
                  <a:txBody>
                    <a:bodyPr/>
                    <a:lstStyle/>
                    <a:p>
                      <a:pPr algn="ctr"/>
                      <a:r>
                        <a:rPr lang="en-GB" b="1" dirty="0"/>
                        <a:t>Weaknesses</a:t>
                      </a:r>
                    </a:p>
                  </a:txBody>
                  <a:tcPr/>
                </a:tc>
                <a:extLst>
                  <a:ext uri="{0D108BD9-81ED-4DB2-BD59-A6C34878D82A}">
                    <a16:rowId xmlns:a16="http://schemas.microsoft.com/office/drawing/2014/main" val="3623097053"/>
                  </a:ext>
                </a:extLst>
              </a:tr>
              <a:tr h="1450422">
                <a:tc>
                  <a:txBody>
                    <a:bodyPr/>
                    <a:lstStyle/>
                    <a:p>
                      <a:pPr algn="ctr"/>
                      <a:r>
                        <a:rPr lang="en-GB" b="1" dirty="0"/>
                        <a:t>Random </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45277907"/>
                  </a:ext>
                </a:extLst>
              </a:tr>
              <a:tr h="1450422">
                <a:tc>
                  <a:txBody>
                    <a:bodyPr/>
                    <a:lstStyle/>
                    <a:p>
                      <a:pPr algn="ctr"/>
                      <a:r>
                        <a:rPr lang="en-GB" b="1" dirty="0"/>
                        <a:t>Stratified</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4469663"/>
                  </a:ext>
                </a:extLst>
              </a:tr>
              <a:tr h="1450422">
                <a:tc>
                  <a:txBody>
                    <a:bodyPr/>
                    <a:lstStyle/>
                    <a:p>
                      <a:pPr algn="ctr"/>
                      <a:r>
                        <a:rPr lang="en-GB" b="1" dirty="0"/>
                        <a:t>Volunteer</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60718382"/>
                  </a:ext>
                </a:extLst>
              </a:tr>
              <a:tr h="1450422">
                <a:tc>
                  <a:txBody>
                    <a:bodyPr/>
                    <a:lstStyle/>
                    <a:p>
                      <a:pPr algn="ctr"/>
                      <a:r>
                        <a:rPr lang="en-GB" b="1" dirty="0"/>
                        <a:t>Opportunity</a:t>
                      </a:r>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94519428"/>
                  </a:ext>
                </a:extLst>
              </a:tr>
            </a:tbl>
          </a:graphicData>
        </a:graphic>
      </p:graphicFrame>
    </p:spTree>
    <p:extLst>
      <p:ext uri="{BB962C8B-B14F-4D97-AF65-F5344CB8AC3E}">
        <p14:creationId xmlns:p14="http://schemas.microsoft.com/office/powerpoint/2010/main" val="405133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739C-3C49-414C-9A9C-36E03197FCB0}"/>
              </a:ext>
            </a:extLst>
          </p:cNvPr>
          <p:cNvSpPr>
            <a:spLocks noGrp="1"/>
          </p:cNvSpPr>
          <p:nvPr>
            <p:ph type="title"/>
          </p:nvPr>
        </p:nvSpPr>
        <p:spPr>
          <a:xfrm>
            <a:off x="839788" y="365126"/>
            <a:ext cx="10515600" cy="483014"/>
          </a:xfrm>
        </p:spPr>
        <p:txBody>
          <a:bodyPr>
            <a:normAutofit fontScale="90000"/>
          </a:bodyPr>
          <a:lstStyle/>
          <a:p>
            <a:r>
              <a:rPr lang="en-GB" dirty="0"/>
              <a:t>Research and experimental designs</a:t>
            </a:r>
          </a:p>
        </p:txBody>
      </p:sp>
      <p:graphicFrame>
        <p:nvGraphicFramePr>
          <p:cNvPr id="8" name="Content Placeholder 7">
            <a:extLst>
              <a:ext uri="{FF2B5EF4-FFF2-40B4-BE49-F238E27FC236}">
                <a16:creationId xmlns:a16="http://schemas.microsoft.com/office/drawing/2014/main" id="{C4984EFB-F828-4B73-9B00-85090DB4FF4F}"/>
              </a:ext>
            </a:extLst>
          </p:cNvPr>
          <p:cNvGraphicFramePr>
            <a:graphicFrameLocks noGrp="1"/>
          </p:cNvGraphicFramePr>
          <p:nvPr>
            <p:ph sz="half" idx="2"/>
            <p:extLst>
              <p:ext uri="{D42A27DB-BD31-4B8C-83A1-F6EECF244321}">
                <p14:modId xmlns:p14="http://schemas.microsoft.com/office/powerpoint/2010/main" val="3186642420"/>
              </p:ext>
            </p:extLst>
          </p:nvPr>
        </p:nvGraphicFramePr>
        <p:xfrm>
          <a:off x="274981" y="4043651"/>
          <a:ext cx="11532707" cy="2611856"/>
        </p:xfrm>
        <a:graphic>
          <a:graphicData uri="http://schemas.openxmlformats.org/drawingml/2006/table">
            <a:tbl>
              <a:tblPr firstRow="1" firstCol="1" bandRow="1"/>
              <a:tblGrid>
                <a:gridCol w="1479917">
                  <a:extLst>
                    <a:ext uri="{9D8B030D-6E8A-4147-A177-3AD203B41FA5}">
                      <a16:colId xmlns:a16="http://schemas.microsoft.com/office/drawing/2014/main" val="1357474929"/>
                    </a:ext>
                  </a:extLst>
                </a:gridCol>
                <a:gridCol w="3350930">
                  <a:extLst>
                    <a:ext uri="{9D8B030D-6E8A-4147-A177-3AD203B41FA5}">
                      <a16:colId xmlns:a16="http://schemas.microsoft.com/office/drawing/2014/main" val="2847364029"/>
                    </a:ext>
                  </a:extLst>
                </a:gridCol>
                <a:gridCol w="3350930">
                  <a:extLst>
                    <a:ext uri="{9D8B030D-6E8A-4147-A177-3AD203B41FA5}">
                      <a16:colId xmlns:a16="http://schemas.microsoft.com/office/drawing/2014/main" val="1710632708"/>
                    </a:ext>
                  </a:extLst>
                </a:gridCol>
                <a:gridCol w="3350930">
                  <a:extLst>
                    <a:ext uri="{9D8B030D-6E8A-4147-A177-3AD203B41FA5}">
                      <a16:colId xmlns:a16="http://schemas.microsoft.com/office/drawing/2014/main" val="955104616"/>
                    </a:ext>
                  </a:extLst>
                </a:gridCol>
              </a:tblGrid>
              <a:tr h="13741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Strengths</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Weaknesses</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Controlling problems</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548227"/>
                  </a:ext>
                </a:extLst>
              </a:tr>
              <a:tr h="85618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Independent measures design</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There are no order effects as participants only take part in one condition of the study.</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More participants are needed than for a repeated measures design.</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There may be individual differences between the groups.</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Participants can be randomly allocated to each condition.</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538209"/>
                  </a:ext>
                </a:extLst>
              </a:tr>
              <a:tr h="999933">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Repeated measures design</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Fewer participants are needed, making it more economical.</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There are no individual differences between conditions of the study.</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Demand characteristics are more likely as participants are more able to guess the aim.</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Order effects mean that results may reflect practice or fatigue.</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Order effects need to be controlled using counterbalancing or randomisation.</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62327"/>
                  </a:ext>
                </a:extLst>
              </a:tr>
              <a:tr h="56867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Matched pairs design</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Fair comparisons can be made between the groups as they are equally matched.</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It is time-consuming to match participants and not all characteristics can be equally matched.</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0374" marR="50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624914"/>
                  </a:ext>
                </a:extLst>
              </a:tr>
            </a:tbl>
          </a:graphicData>
        </a:graphic>
      </p:graphicFrame>
      <p:sp>
        <p:nvSpPr>
          <p:cNvPr id="6" name="Content Placeholder 5">
            <a:extLst>
              <a:ext uri="{FF2B5EF4-FFF2-40B4-BE49-F238E27FC236}">
                <a16:creationId xmlns:a16="http://schemas.microsoft.com/office/drawing/2014/main" id="{6000E9BE-F2DA-4121-ADFF-AE0B5D9D317F}"/>
              </a:ext>
            </a:extLst>
          </p:cNvPr>
          <p:cNvSpPr>
            <a:spLocks noGrp="1"/>
          </p:cNvSpPr>
          <p:nvPr>
            <p:ph sz="quarter" idx="4"/>
          </p:nvPr>
        </p:nvSpPr>
        <p:spPr>
          <a:xfrm>
            <a:off x="274981" y="1189037"/>
            <a:ext cx="10936357" cy="2854613"/>
          </a:xfrm>
        </p:spPr>
        <p:txBody>
          <a:bodyPr>
            <a:normAutofit fontScale="70000" lnSpcReduction="20000"/>
          </a:bodyPr>
          <a:lstStyle/>
          <a:p>
            <a:pPr marL="0" indent="0">
              <a:buNone/>
            </a:pPr>
            <a:r>
              <a:rPr lang="en-US" dirty="0"/>
              <a:t>There are three designs:</a:t>
            </a:r>
          </a:p>
          <a:p>
            <a:r>
              <a:rPr lang="en-US" b="1" u="sng" dirty="0"/>
              <a:t>Independent measures design </a:t>
            </a:r>
            <a:r>
              <a:rPr lang="en-US" dirty="0"/>
              <a:t>– this involves splitting participants into groups and testing each group in only one condition of the study. This is also known as an independent groups design. Sometimes this is the only design possible, if gender or age is the IV for example, as a participant cannot be in both conditions.</a:t>
            </a:r>
          </a:p>
          <a:p>
            <a:r>
              <a:rPr lang="en-US" b="1" u="sng" dirty="0"/>
              <a:t>Repeated measures design </a:t>
            </a:r>
            <a:r>
              <a:rPr lang="en-US" dirty="0"/>
              <a:t>– this involves using the same participants in all conditions of a study.</a:t>
            </a:r>
          </a:p>
          <a:p>
            <a:r>
              <a:rPr lang="en-US" b="1" u="sng" dirty="0"/>
              <a:t>Matched pairs design</a:t>
            </a:r>
            <a:r>
              <a:rPr lang="en-US" dirty="0"/>
              <a:t> – this uses different people in each condition of the study, but matching them for likeness on important characteristics. The characteristics chosen for matching depend on the aims of the study. If you were conducting a study on whether different amounts of time spent revising affected test results, it would be important to match the participants on ability as well as ensuring everyone had the same notes to use for revision.</a:t>
            </a:r>
          </a:p>
        </p:txBody>
      </p:sp>
      <p:sp>
        <p:nvSpPr>
          <p:cNvPr id="7" name="Rectangle: Rounded Corners 6">
            <a:extLst>
              <a:ext uri="{FF2B5EF4-FFF2-40B4-BE49-F238E27FC236}">
                <a16:creationId xmlns:a16="http://schemas.microsoft.com/office/drawing/2014/main" id="{88DF734B-7FAE-4C58-B13B-29C7A8BAF2C0}"/>
              </a:ext>
            </a:extLst>
          </p:cNvPr>
          <p:cNvSpPr/>
          <p:nvPr/>
        </p:nvSpPr>
        <p:spPr>
          <a:xfrm>
            <a:off x="569843" y="198783"/>
            <a:ext cx="7779027" cy="8239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07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556AF03-199E-463D-9091-7F235968DAE1}"/>
              </a:ext>
            </a:extLst>
          </p:cNvPr>
          <p:cNvGraphicFramePr>
            <a:graphicFrameLocks noGrp="1"/>
          </p:cNvGraphicFramePr>
          <p:nvPr>
            <p:ph sz="half" idx="2"/>
            <p:extLst>
              <p:ext uri="{D42A27DB-BD31-4B8C-83A1-F6EECF244321}">
                <p14:modId xmlns:p14="http://schemas.microsoft.com/office/powerpoint/2010/main" val="1515656019"/>
              </p:ext>
            </p:extLst>
          </p:nvPr>
        </p:nvGraphicFramePr>
        <p:xfrm>
          <a:off x="0" y="0"/>
          <a:ext cx="12191999" cy="6858000"/>
        </p:xfrm>
        <a:graphic>
          <a:graphicData uri="http://schemas.openxmlformats.org/drawingml/2006/table">
            <a:tbl>
              <a:tblPr firstRow="1" bandRow="1">
                <a:tableStyleId>{5940675A-B579-460E-94D1-54222C63F5DA}</a:tableStyleId>
              </a:tblPr>
              <a:tblGrid>
                <a:gridCol w="693086">
                  <a:extLst>
                    <a:ext uri="{9D8B030D-6E8A-4147-A177-3AD203B41FA5}">
                      <a16:colId xmlns:a16="http://schemas.microsoft.com/office/drawing/2014/main" val="598347700"/>
                    </a:ext>
                  </a:extLst>
                </a:gridCol>
                <a:gridCol w="3832971">
                  <a:extLst>
                    <a:ext uri="{9D8B030D-6E8A-4147-A177-3AD203B41FA5}">
                      <a16:colId xmlns:a16="http://schemas.microsoft.com/office/drawing/2014/main" val="2618541573"/>
                    </a:ext>
                  </a:extLst>
                </a:gridCol>
                <a:gridCol w="3832971">
                  <a:extLst>
                    <a:ext uri="{9D8B030D-6E8A-4147-A177-3AD203B41FA5}">
                      <a16:colId xmlns:a16="http://schemas.microsoft.com/office/drawing/2014/main" val="103512063"/>
                    </a:ext>
                  </a:extLst>
                </a:gridCol>
                <a:gridCol w="3832971">
                  <a:extLst>
                    <a:ext uri="{9D8B030D-6E8A-4147-A177-3AD203B41FA5}">
                      <a16:colId xmlns:a16="http://schemas.microsoft.com/office/drawing/2014/main" val="2698303287"/>
                    </a:ext>
                  </a:extLst>
                </a:gridCol>
              </a:tblGrid>
              <a:tr h="382339">
                <a:tc>
                  <a:txBody>
                    <a:bodyPr/>
                    <a:lstStyle/>
                    <a:p>
                      <a:r>
                        <a:rPr lang="en-GB" dirty="0"/>
                        <a:t>Issue</a:t>
                      </a:r>
                    </a:p>
                  </a:txBody>
                  <a:tcPr/>
                </a:tc>
                <a:tc>
                  <a:txBody>
                    <a:bodyPr/>
                    <a:lstStyle/>
                    <a:p>
                      <a:r>
                        <a:rPr lang="en-GB" sz="1400" dirty="0"/>
                        <a:t>Explanation</a:t>
                      </a:r>
                    </a:p>
                  </a:txBody>
                  <a:tcPr/>
                </a:tc>
                <a:tc>
                  <a:txBody>
                    <a:bodyPr/>
                    <a:lstStyle/>
                    <a:p>
                      <a:r>
                        <a:rPr lang="en-GB" dirty="0"/>
                        <a:t>In sampling methods</a:t>
                      </a:r>
                    </a:p>
                  </a:txBody>
                  <a:tcPr/>
                </a:tc>
                <a:tc>
                  <a:txBody>
                    <a:bodyPr/>
                    <a:lstStyle/>
                    <a:p>
                      <a:r>
                        <a:rPr lang="en-GB" dirty="0"/>
                        <a:t>In experimental designs</a:t>
                      </a:r>
                    </a:p>
                  </a:txBody>
                  <a:tcPr/>
                </a:tc>
                <a:extLst>
                  <a:ext uri="{0D108BD9-81ED-4DB2-BD59-A6C34878D82A}">
                    <a16:rowId xmlns:a16="http://schemas.microsoft.com/office/drawing/2014/main" val="1003502226"/>
                  </a:ext>
                </a:extLst>
              </a:tr>
              <a:tr h="2275881">
                <a:tc>
                  <a:txBody>
                    <a:bodyPr/>
                    <a:lstStyle/>
                    <a:p>
                      <a:pPr algn="ctr"/>
                      <a:r>
                        <a:rPr lang="en-GB" dirty="0"/>
                        <a:t>Reliability</a:t>
                      </a:r>
                    </a:p>
                  </a:txBody>
                  <a:tcPr vert="vert270"/>
                </a:tc>
                <a:tc>
                  <a:txBody>
                    <a:bodyPr/>
                    <a:lstStyle/>
                    <a:p>
                      <a:r>
                        <a:rPr lang="en-US" sz="1400" dirty="0"/>
                        <a:t>Reliability refers to the consistency of an outcome or result of an investigation, which means that the same result is found again and again. This is an important feature of science because we can trust the findings and know that they are not a one-off result. How we plan and conduct research can affect the reliability of the outcome. If a </a:t>
                      </a:r>
                      <a:r>
                        <a:rPr lang="en-US" sz="1400" dirty="0" err="1"/>
                        <a:t>standardised</a:t>
                      </a:r>
                      <a:r>
                        <a:rPr lang="en-US" sz="1400" dirty="0"/>
                        <a:t> procedure is not used, there can be variability in the procedure, which can result in</a:t>
                      </a:r>
                      <a:endParaRPr lang="en-GB" sz="1400" dirty="0"/>
                    </a:p>
                  </a:txBody>
                  <a:tcPr/>
                </a:tc>
                <a:tc>
                  <a:txBody>
                    <a:bodyPr/>
                    <a:lstStyle/>
                    <a:p>
                      <a:r>
                        <a:rPr lang="en-US" sz="1400" dirty="0"/>
                        <a:t>If a sampling method or technique leads to a biased sample, then the outcome of the research may not be</a:t>
                      </a:r>
                    </a:p>
                    <a:p>
                      <a:r>
                        <a:rPr lang="en-US" sz="1400" dirty="0"/>
                        <a:t>relied upon to occur again, as it could differ if the study was replicated.</a:t>
                      </a:r>
                    </a:p>
                  </a:txBody>
                  <a:tcPr/>
                </a:tc>
                <a:tc>
                  <a:txBody>
                    <a:bodyPr/>
                    <a:lstStyle/>
                    <a:p>
                      <a:r>
                        <a:rPr lang="en-US" sz="1400" dirty="0"/>
                        <a:t>In an independent measures design, participants differ between conditions, so there is variability between groups because of participant variables. This can lead to unreliable findings.</a:t>
                      </a:r>
                      <a:endParaRPr lang="en-GB" sz="1400" dirty="0"/>
                    </a:p>
                  </a:txBody>
                  <a:tcPr/>
                </a:tc>
                <a:extLst>
                  <a:ext uri="{0D108BD9-81ED-4DB2-BD59-A6C34878D82A}">
                    <a16:rowId xmlns:a16="http://schemas.microsoft.com/office/drawing/2014/main" val="474102489"/>
                  </a:ext>
                </a:extLst>
              </a:tr>
              <a:tr h="4199780">
                <a:tc>
                  <a:txBody>
                    <a:bodyPr/>
                    <a:lstStyle/>
                    <a:p>
                      <a:pPr algn="ctr"/>
                      <a:r>
                        <a:rPr lang="en-GB" dirty="0"/>
                        <a:t>Validity</a:t>
                      </a:r>
                    </a:p>
                  </a:txBody>
                  <a:tcPr vert="vert270"/>
                </a:tc>
                <a:tc>
                  <a:txBody>
                    <a:bodyPr/>
                    <a:lstStyle/>
                    <a:p>
                      <a:r>
                        <a:rPr lang="en-US" sz="1400" dirty="0"/>
                        <a:t>Validity refers to the extent to which a study</a:t>
                      </a:r>
                    </a:p>
                    <a:p>
                      <a:r>
                        <a:rPr lang="en-US" sz="1400" dirty="0"/>
                        <a:t>measures what it intends to measure. If a study is designed to measure aggression in preschool children, then it is important that the measures of aggression actually test that characteristic (this is known as </a:t>
                      </a:r>
                      <a:r>
                        <a:rPr lang="en-US" sz="1400" b="1" dirty="0"/>
                        <a:t>internal validity</a:t>
                      </a:r>
                      <a:r>
                        <a:rPr lang="en-US" sz="1400" dirty="0"/>
                        <a:t>). The sample of preschool children must also correctly represent the intended target population (this is known as </a:t>
                      </a:r>
                      <a:r>
                        <a:rPr lang="en-US" sz="1400" b="1" dirty="0"/>
                        <a:t>external validity</a:t>
                      </a:r>
                      <a:r>
                        <a:rPr lang="en-US" sz="1400" dirty="0"/>
                        <a:t>). The way in which we design a study can affect the validity of the results.</a:t>
                      </a:r>
                      <a:endParaRPr lang="en-GB" sz="1400" dirty="0"/>
                    </a:p>
                  </a:txBody>
                  <a:tcPr/>
                </a:tc>
                <a:tc>
                  <a:txBody>
                    <a:bodyPr/>
                    <a:lstStyle/>
                    <a:p>
                      <a:r>
                        <a:rPr lang="en-US" sz="1400" dirty="0"/>
                        <a:t>If a sample error occurs then the findings of the research are untrue of the target population. This affects the (external) validity of the results</a:t>
                      </a:r>
                      <a:endParaRPr lang="en-GB" sz="1400" dirty="0"/>
                    </a:p>
                  </a:txBody>
                  <a:tcPr/>
                </a:tc>
                <a:tc>
                  <a:txBody>
                    <a:bodyPr/>
                    <a:lstStyle/>
                    <a:p>
                      <a:r>
                        <a:rPr lang="en-US" sz="1400" dirty="0"/>
                        <a:t>The way in which participants are allocated to the conditions of a study, known as the experimental or research design, can affect the validity of the findings. For example, if a repeated measures design is used and order effects are shown, this can mean that the outcome may be a result of practice or fatigue and not the intended variable being investigated. If we wanted to investigate whether male or female faces are easier to </a:t>
                      </a:r>
                      <a:r>
                        <a:rPr lang="en-US" sz="1400" dirty="0" err="1"/>
                        <a:t>recognise</a:t>
                      </a:r>
                      <a:r>
                        <a:rPr lang="en-US" sz="1400" dirty="0"/>
                        <a:t>, for example, it could be that participants become tired of </a:t>
                      </a:r>
                      <a:r>
                        <a:rPr lang="en-US" sz="1400" dirty="0" err="1"/>
                        <a:t>recognising</a:t>
                      </a:r>
                      <a:r>
                        <a:rPr lang="en-US" sz="1400" dirty="0"/>
                        <a:t> male faces in the second condition after having to</a:t>
                      </a:r>
                    </a:p>
                    <a:p>
                      <a:r>
                        <a:rPr lang="en-US" sz="1400" dirty="0" err="1"/>
                        <a:t>recognise</a:t>
                      </a:r>
                      <a:r>
                        <a:rPr lang="en-US" sz="1400" dirty="0"/>
                        <a:t> female faces in the first condition. This would result in a finding that suggests we find male faces difficult to </a:t>
                      </a:r>
                      <a:r>
                        <a:rPr lang="en-US" sz="1400" dirty="0" err="1"/>
                        <a:t>recognise</a:t>
                      </a:r>
                      <a:r>
                        <a:rPr lang="en-US" sz="1400" dirty="0"/>
                        <a:t>, but actually the result is due to order effects. Similarly, demand characteristics are more likely in a repeated</a:t>
                      </a:r>
                    </a:p>
                    <a:p>
                      <a:r>
                        <a:rPr lang="en-US" sz="1400" dirty="0"/>
                        <a:t>measures design, which can also invalidate the results.</a:t>
                      </a:r>
                    </a:p>
                  </a:txBody>
                  <a:tcPr/>
                </a:tc>
                <a:extLst>
                  <a:ext uri="{0D108BD9-81ED-4DB2-BD59-A6C34878D82A}">
                    <a16:rowId xmlns:a16="http://schemas.microsoft.com/office/drawing/2014/main" val="3376014307"/>
                  </a:ext>
                </a:extLst>
              </a:tr>
            </a:tbl>
          </a:graphicData>
        </a:graphic>
      </p:graphicFrame>
    </p:spTree>
    <p:extLst>
      <p:ext uri="{BB962C8B-B14F-4D97-AF65-F5344CB8AC3E}">
        <p14:creationId xmlns:p14="http://schemas.microsoft.com/office/powerpoint/2010/main" val="336259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51F8-06B5-48FE-8334-7593668B0EE3}"/>
              </a:ext>
            </a:extLst>
          </p:cNvPr>
          <p:cNvSpPr>
            <a:spLocks noGrp="1"/>
          </p:cNvSpPr>
          <p:nvPr>
            <p:ph type="title"/>
          </p:nvPr>
        </p:nvSpPr>
        <p:spPr>
          <a:xfrm>
            <a:off x="839788" y="365126"/>
            <a:ext cx="10515600" cy="615536"/>
          </a:xfrm>
        </p:spPr>
        <p:txBody>
          <a:bodyPr>
            <a:normAutofit/>
          </a:bodyPr>
          <a:lstStyle/>
          <a:p>
            <a:r>
              <a:rPr lang="en-GB" sz="3200" dirty="0"/>
              <a:t>Reliability and validity of qualitative and quantitative methods</a:t>
            </a:r>
          </a:p>
        </p:txBody>
      </p:sp>
      <p:sp>
        <p:nvSpPr>
          <p:cNvPr id="4" name="Content Placeholder 3">
            <a:extLst>
              <a:ext uri="{FF2B5EF4-FFF2-40B4-BE49-F238E27FC236}">
                <a16:creationId xmlns:a16="http://schemas.microsoft.com/office/drawing/2014/main" id="{A0E5DDE5-18CD-40CD-844A-1677A2E9AE38}"/>
              </a:ext>
            </a:extLst>
          </p:cNvPr>
          <p:cNvSpPr>
            <a:spLocks noGrp="1"/>
          </p:cNvSpPr>
          <p:nvPr>
            <p:ph sz="half" idx="2"/>
          </p:nvPr>
        </p:nvSpPr>
        <p:spPr>
          <a:xfrm>
            <a:off x="362710" y="1404730"/>
            <a:ext cx="5157787" cy="4784933"/>
          </a:xfrm>
        </p:spPr>
        <p:txBody>
          <a:bodyPr>
            <a:normAutofit fontScale="55000" lnSpcReduction="20000"/>
          </a:bodyPr>
          <a:lstStyle/>
          <a:p>
            <a:pPr marL="0" indent="0">
              <a:buNone/>
            </a:pPr>
            <a:r>
              <a:rPr lang="en-US" b="1" dirty="0"/>
              <a:t>Qualitative methods </a:t>
            </a:r>
            <a:r>
              <a:rPr lang="en-US" dirty="0"/>
              <a:t>are research methods where the emphasis of the research is on gathering lots of detailed information from which ideas and theories emerge. Qualitative methods can include case studies, unstructured interviews and participant observation. These methods tend not to follow the normal scientific route of enquiry because they are not testing hypotheses in a traditional way. Instead, they are more exploratory.</a:t>
            </a:r>
          </a:p>
          <a:p>
            <a:pPr marL="0" indent="0">
              <a:buNone/>
            </a:pPr>
            <a:r>
              <a:rPr lang="en-US" dirty="0"/>
              <a:t>Because qualitative methods are more exploratory and designed to understand behaviour from the perspective of participants, they are not easy to replicate. This means that they may not produce reliable findings. The information gathered using qualitative methods is likely to be restricted to those individuals being studied, which limits the </a:t>
            </a:r>
            <a:r>
              <a:rPr lang="en-US" dirty="0" err="1"/>
              <a:t>generalisability</a:t>
            </a:r>
            <a:r>
              <a:rPr lang="en-US" dirty="0"/>
              <a:t> of the findings (external validity).</a:t>
            </a:r>
          </a:p>
          <a:p>
            <a:pPr marL="0" indent="0">
              <a:buNone/>
            </a:pPr>
            <a:r>
              <a:rPr lang="en-US" dirty="0"/>
              <a:t>In qualitative studies, the researcher can become very involved in the investigation and close to their participants, which can result in </a:t>
            </a:r>
            <a:r>
              <a:rPr lang="en-US" b="1" dirty="0"/>
              <a:t>researcher bias </a:t>
            </a:r>
            <a:r>
              <a:rPr lang="en-US" dirty="0"/>
              <a:t>and investigator effects. This may lower the validity of the findings. However, qualitative researchers are mindful of these issues and use techniques such as </a:t>
            </a:r>
            <a:r>
              <a:rPr lang="en-US" b="1" dirty="0"/>
              <a:t>triangulation</a:t>
            </a:r>
            <a:r>
              <a:rPr lang="en-US" dirty="0"/>
              <a:t> to ensure they do not lose their professional </a:t>
            </a:r>
            <a:r>
              <a:rPr lang="en-US" b="1" dirty="0"/>
              <a:t>objectivity.</a:t>
            </a:r>
          </a:p>
        </p:txBody>
      </p:sp>
      <p:sp>
        <p:nvSpPr>
          <p:cNvPr id="6" name="Content Placeholder 5">
            <a:extLst>
              <a:ext uri="{FF2B5EF4-FFF2-40B4-BE49-F238E27FC236}">
                <a16:creationId xmlns:a16="http://schemas.microsoft.com/office/drawing/2014/main" id="{99D5FFF2-29CE-4691-851D-EC5728BABA67}"/>
              </a:ext>
            </a:extLst>
          </p:cNvPr>
          <p:cNvSpPr>
            <a:spLocks noGrp="1"/>
          </p:cNvSpPr>
          <p:nvPr>
            <p:ph sz="quarter" idx="4"/>
          </p:nvPr>
        </p:nvSpPr>
        <p:spPr>
          <a:xfrm>
            <a:off x="6344478" y="1404730"/>
            <a:ext cx="5183188" cy="3962400"/>
          </a:xfrm>
        </p:spPr>
        <p:txBody>
          <a:bodyPr>
            <a:normAutofit fontScale="55000" lnSpcReduction="20000"/>
          </a:bodyPr>
          <a:lstStyle/>
          <a:p>
            <a:pPr marL="0" indent="0">
              <a:buNone/>
            </a:pPr>
            <a:r>
              <a:rPr lang="en-US" b="1" dirty="0"/>
              <a:t>Quantitative methods </a:t>
            </a:r>
            <a:r>
              <a:rPr lang="en-US" dirty="0"/>
              <a:t>tend to follow the normal scientific route of enquiry, starting with a hypothesis to test a theory. A study is designed and conducted to test the hypothesis and results are generated to support or not support the theory. These methods are typical of experiments and some types of questionnaires and observations.</a:t>
            </a:r>
          </a:p>
          <a:p>
            <a:pPr marL="0" indent="0">
              <a:buNone/>
            </a:pPr>
            <a:r>
              <a:rPr lang="en-US" dirty="0"/>
              <a:t>Quantitative methods are designed to gather facts and measure behaviour that can be applied to the target population, which means that they produce data that is </a:t>
            </a:r>
            <a:r>
              <a:rPr lang="en-US" dirty="0" err="1"/>
              <a:t>generalisable</a:t>
            </a:r>
            <a:r>
              <a:rPr lang="en-US" dirty="0"/>
              <a:t> to others (external validity). Quantitative methods allow a researcher to remain detached from their participant, so the method is seen as more objective and less open to researcher bias.</a:t>
            </a:r>
            <a:endParaRPr lang="en-GB" dirty="0"/>
          </a:p>
        </p:txBody>
      </p:sp>
      <p:sp>
        <p:nvSpPr>
          <p:cNvPr id="7" name="Rectangle: Rounded Corners 6">
            <a:extLst>
              <a:ext uri="{FF2B5EF4-FFF2-40B4-BE49-F238E27FC236}">
                <a16:creationId xmlns:a16="http://schemas.microsoft.com/office/drawing/2014/main" id="{8B1D3DC2-8511-469F-A36C-71C7064611F0}"/>
              </a:ext>
            </a:extLst>
          </p:cNvPr>
          <p:cNvSpPr/>
          <p:nvPr/>
        </p:nvSpPr>
        <p:spPr>
          <a:xfrm>
            <a:off x="556591" y="265043"/>
            <a:ext cx="10795621" cy="715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6684FB27-DFE9-41F2-8D96-333250AC5F2C}"/>
              </a:ext>
            </a:extLst>
          </p:cNvPr>
          <p:cNvCxnSpPr/>
          <p:nvPr/>
        </p:nvCxnSpPr>
        <p:spPr>
          <a:xfrm>
            <a:off x="5954401" y="1404730"/>
            <a:ext cx="0" cy="506233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B11091D-3134-4052-992E-6AB57CE8EFC8}"/>
              </a:ext>
            </a:extLst>
          </p:cNvPr>
          <p:cNvSpPr/>
          <p:nvPr/>
        </p:nvSpPr>
        <p:spPr>
          <a:xfrm>
            <a:off x="6237600" y="4094922"/>
            <a:ext cx="5591688" cy="2498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A154262-4487-4B8D-83C8-FE1F17C57C88}"/>
              </a:ext>
            </a:extLst>
          </p:cNvPr>
          <p:cNvSpPr/>
          <p:nvPr/>
        </p:nvSpPr>
        <p:spPr>
          <a:xfrm>
            <a:off x="6344478" y="4280452"/>
            <a:ext cx="5277677" cy="2246769"/>
          </a:xfrm>
          <a:prstGeom prst="rect">
            <a:avLst/>
          </a:prstGeom>
        </p:spPr>
        <p:txBody>
          <a:bodyPr wrap="square">
            <a:spAutoFit/>
          </a:bodyPr>
          <a:lstStyle/>
          <a:p>
            <a:r>
              <a:rPr lang="en-US" sz="1400" b="1" dirty="0"/>
              <a:t>Qualitative methods</a:t>
            </a:r>
            <a:r>
              <a:rPr lang="en-US" sz="1400" dirty="0"/>
              <a:t>: ways of conducting research that find out new information rather than testing a prediction; often resulting in gathering qualitative data.</a:t>
            </a:r>
          </a:p>
          <a:p>
            <a:r>
              <a:rPr lang="en-US" sz="1400" b="1" dirty="0"/>
              <a:t>Researcher bias</a:t>
            </a:r>
            <a:r>
              <a:rPr lang="en-US" sz="1400" dirty="0"/>
              <a:t>: when a researcher interprets the outcome of a study according to their own view (subjective).</a:t>
            </a:r>
          </a:p>
          <a:p>
            <a:r>
              <a:rPr lang="en-US" sz="1400" b="1" dirty="0"/>
              <a:t>Triangulation</a:t>
            </a:r>
            <a:r>
              <a:rPr lang="en-US" sz="1400" dirty="0"/>
              <a:t>: when more than one measure is taken for a behaviour to cross-validate the findings.</a:t>
            </a:r>
          </a:p>
          <a:p>
            <a:r>
              <a:rPr lang="en-US" sz="1400" b="1" dirty="0"/>
              <a:t>Objective</a:t>
            </a:r>
            <a:r>
              <a:rPr lang="en-US" sz="1400" dirty="0"/>
              <a:t>: not open to interpretation, unbiased.</a:t>
            </a:r>
          </a:p>
          <a:p>
            <a:r>
              <a:rPr lang="en-US" sz="1400" b="1" dirty="0"/>
              <a:t>Quantitative methods</a:t>
            </a:r>
            <a:r>
              <a:rPr lang="en-US" sz="1400" dirty="0"/>
              <a:t>: ways of conducting research that test a prediction and gather quantitative data.</a:t>
            </a:r>
            <a:endParaRPr lang="en-GB" sz="1400" dirty="0"/>
          </a:p>
        </p:txBody>
      </p:sp>
    </p:spTree>
    <p:extLst>
      <p:ext uri="{BB962C8B-B14F-4D97-AF65-F5344CB8AC3E}">
        <p14:creationId xmlns:p14="http://schemas.microsoft.com/office/powerpoint/2010/main" val="389071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1003" y="72579"/>
            <a:ext cx="7992888"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81200" y="274638"/>
            <a:ext cx="8229600" cy="387971"/>
          </a:xfrm>
        </p:spPr>
        <p:txBody>
          <a:bodyPr>
            <a:normAutofit fontScale="90000"/>
          </a:bodyPr>
          <a:lstStyle/>
          <a:p>
            <a:r>
              <a:rPr lang="en-GB" dirty="0"/>
              <a:t>The ethics of psychological research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2170472"/>
              </p:ext>
            </p:extLst>
          </p:nvPr>
        </p:nvGraphicFramePr>
        <p:xfrm>
          <a:off x="291548" y="1066726"/>
          <a:ext cx="11569148" cy="5517232"/>
        </p:xfrm>
        <a:graphic>
          <a:graphicData uri="http://schemas.openxmlformats.org/drawingml/2006/table">
            <a:tbl>
              <a:tblPr firstRow="1" bandRow="1">
                <a:tableStyleId>{5940675A-B579-460E-94D1-54222C63F5DA}</a:tableStyleId>
              </a:tblPr>
              <a:tblGrid>
                <a:gridCol w="3847548">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2758616">
                <a:tc>
                  <a:txBody>
                    <a:bodyPr/>
                    <a:lstStyle/>
                    <a:p>
                      <a:r>
                        <a:rPr lang="en-GB" dirty="0"/>
                        <a:t>Informed consent</a:t>
                      </a:r>
                    </a:p>
                    <a:p>
                      <a:endParaRPr lang="en-GB" dirty="0"/>
                    </a:p>
                    <a:p>
                      <a:endParaRPr lang="en-GB" dirty="0"/>
                    </a:p>
                    <a:p>
                      <a:endParaRPr lang="en-GB" dirty="0"/>
                    </a:p>
                    <a:p>
                      <a:endParaRPr lang="en-GB" dirty="0"/>
                    </a:p>
                    <a:p>
                      <a:endParaRPr lang="en-GB" dirty="0"/>
                    </a:p>
                    <a:p>
                      <a:r>
                        <a:rPr lang="en-GB" dirty="0"/>
                        <a:t>This can be dealt with by…</a:t>
                      </a:r>
                    </a:p>
                  </a:txBody>
                  <a:tcPr/>
                </a:tc>
                <a:tc>
                  <a:txBody>
                    <a:bodyPr/>
                    <a:lstStyle/>
                    <a:p>
                      <a:r>
                        <a:rPr lang="en-GB" dirty="0"/>
                        <a:t>Right to withdraw</a:t>
                      </a:r>
                    </a:p>
                    <a:p>
                      <a:endParaRPr lang="en-GB" dirty="0"/>
                    </a:p>
                    <a:p>
                      <a:endParaRPr lang="en-GB" dirty="0"/>
                    </a:p>
                    <a:p>
                      <a:endParaRPr lang="en-GB" dirty="0"/>
                    </a:p>
                    <a:p>
                      <a:endParaRPr lang="en-GB" dirty="0"/>
                    </a:p>
                    <a:p>
                      <a:endParaRPr lang="en-GB" dirty="0"/>
                    </a:p>
                    <a:p>
                      <a:r>
                        <a:rPr lang="en-US" dirty="0"/>
                        <a:t>This can be dealt with by…</a:t>
                      </a:r>
                    </a:p>
                    <a:p>
                      <a:endParaRPr lang="en-GB" dirty="0"/>
                    </a:p>
                  </a:txBody>
                  <a:tcPr/>
                </a:tc>
                <a:tc>
                  <a:txBody>
                    <a:bodyPr/>
                    <a:lstStyle/>
                    <a:p>
                      <a:r>
                        <a:rPr lang="en-GB" dirty="0"/>
                        <a:t>Deception</a:t>
                      </a:r>
                    </a:p>
                    <a:p>
                      <a:endParaRPr lang="en-GB" dirty="0"/>
                    </a:p>
                    <a:p>
                      <a:endParaRPr lang="en-GB" dirty="0"/>
                    </a:p>
                    <a:p>
                      <a:endParaRPr lang="en-GB" dirty="0"/>
                    </a:p>
                    <a:p>
                      <a:endParaRPr lang="en-GB" dirty="0"/>
                    </a:p>
                    <a:p>
                      <a:endParaRPr lang="en-GB" dirty="0"/>
                    </a:p>
                    <a:p>
                      <a:r>
                        <a:rPr lang="en-US" dirty="0"/>
                        <a:t>This can be dealt with by…</a:t>
                      </a:r>
                    </a:p>
                    <a:p>
                      <a:endParaRPr lang="en-GB" dirty="0"/>
                    </a:p>
                  </a:txBody>
                  <a:tcPr/>
                </a:tc>
                <a:extLst>
                  <a:ext uri="{0D108BD9-81ED-4DB2-BD59-A6C34878D82A}">
                    <a16:rowId xmlns:a16="http://schemas.microsoft.com/office/drawing/2014/main" val="10000"/>
                  </a:ext>
                </a:extLst>
              </a:tr>
              <a:tr h="2758616">
                <a:tc>
                  <a:txBody>
                    <a:bodyPr/>
                    <a:lstStyle/>
                    <a:p>
                      <a:r>
                        <a:rPr lang="en-GB" dirty="0"/>
                        <a:t>Debrief</a:t>
                      </a:r>
                    </a:p>
                    <a:p>
                      <a:endParaRPr lang="en-GB" b="1" dirty="0"/>
                    </a:p>
                    <a:p>
                      <a:endParaRPr lang="en-GB" b="1" dirty="0"/>
                    </a:p>
                    <a:p>
                      <a:endParaRPr lang="en-GB" b="1" dirty="0"/>
                    </a:p>
                    <a:p>
                      <a:endParaRPr lang="en-GB" b="1" dirty="0"/>
                    </a:p>
                    <a:p>
                      <a:endParaRPr lang="en-GB" b="1" dirty="0"/>
                    </a:p>
                    <a:p>
                      <a:r>
                        <a:rPr lang="en-US" b="0" dirty="0"/>
                        <a:t>This can be dealt with by…</a:t>
                      </a:r>
                    </a:p>
                    <a:p>
                      <a:endParaRPr lang="en-GB" b="1" dirty="0"/>
                    </a:p>
                  </a:txBody>
                  <a:tcPr/>
                </a:tc>
                <a:tc>
                  <a:txBody>
                    <a:bodyPr/>
                    <a:lstStyle/>
                    <a:p>
                      <a:r>
                        <a:rPr lang="en-GB" dirty="0"/>
                        <a:t>Confidentiality</a:t>
                      </a:r>
                    </a:p>
                    <a:p>
                      <a:endParaRPr lang="en-GB" b="1" dirty="0"/>
                    </a:p>
                    <a:p>
                      <a:endParaRPr lang="en-GB" b="1" dirty="0"/>
                    </a:p>
                    <a:p>
                      <a:endParaRPr lang="en-GB" b="1" dirty="0"/>
                    </a:p>
                    <a:p>
                      <a:endParaRPr lang="en-GB" b="1" dirty="0"/>
                    </a:p>
                    <a:p>
                      <a:endParaRPr lang="en-GB" b="1" dirty="0"/>
                    </a:p>
                    <a:p>
                      <a:r>
                        <a:rPr lang="en-US" b="0" dirty="0"/>
                        <a:t>This can be dealt with by…</a:t>
                      </a:r>
                    </a:p>
                    <a:p>
                      <a:endParaRPr lang="en-GB" b="0" dirty="0"/>
                    </a:p>
                  </a:txBody>
                  <a:tcPr/>
                </a:tc>
                <a:tc>
                  <a:txBody>
                    <a:bodyPr/>
                    <a:lstStyle/>
                    <a:p>
                      <a:r>
                        <a:rPr lang="en-GB" dirty="0"/>
                        <a:t>Protection of participants</a:t>
                      </a:r>
                    </a:p>
                    <a:p>
                      <a:endParaRPr lang="en-GB" b="1" dirty="0"/>
                    </a:p>
                    <a:p>
                      <a:endParaRPr lang="en-GB" b="1" dirty="0"/>
                    </a:p>
                    <a:p>
                      <a:endParaRPr lang="en-GB" b="1" dirty="0"/>
                    </a:p>
                    <a:p>
                      <a:endParaRPr lang="en-GB" b="1" dirty="0"/>
                    </a:p>
                    <a:p>
                      <a:endParaRPr lang="en-GB" b="1" dirty="0"/>
                    </a:p>
                    <a:p>
                      <a:r>
                        <a:rPr lang="en-US" b="0" dirty="0"/>
                        <a:t>This can be dealt with by…</a:t>
                      </a:r>
                    </a:p>
                    <a:p>
                      <a:endParaRPr lang="en-GB"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246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DCC4-3AA5-4929-B136-96A6A96DB89B}"/>
              </a:ext>
            </a:extLst>
          </p:cNvPr>
          <p:cNvSpPr>
            <a:spLocks noGrp="1"/>
          </p:cNvSpPr>
          <p:nvPr>
            <p:ph type="title"/>
          </p:nvPr>
        </p:nvSpPr>
        <p:spPr>
          <a:xfrm>
            <a:off x="838200" y="365125"/>
            <a:ext cx="10515600" cy="575779"/>
          </a:xfrm>
        </p:spPr>
        <p:txBody>
          <a:bodyPr>
            <a:normAutofit fontScale="90000"/>
          </a:bodyPr>
          <a:lstStyle/>
          <a:p>
            <a:r>
              <a:rPr lang="en-GB" sz="3600" dirty="0"/>
              <a:t>Understanding research methods: Experiments</a:t>
            </a:r>
          </a:p>
        </p:txBody>
      </p:sp>
      <p:graphicFrame>
        <p:nvGraphicFramePr>
          <p:cNvPr id="5" name="Content Placeholder 4">
            <a:extLst>
              <a:ext uri="{FF2B5EF4-FFF2-40B4-BE49-F238E27FC236}">
                <a16:creationId xmlns:a16="http://schemas.microsoft.com/office/drawing/2014/main" id="{24B8D97E-9E1A-489E-A614-984DEC74AB9C}"/>
              </a:ext>
            </a:extLst>
          </p:cNvPr>
          <p:cNvGraphicFramePr>
            <a:graphicFrameLocks noGrp="1"/>
          </p:cNvGraphicFramePr>
          <p:nvPr>
            <p:ph idx="1"/>
            <p:extLst>
              <p:ext uri="{D42A27DB-BD31-4B8C-83A1-F6EECF244321}">
                <p14:modId xmlns:p14="http://schemas.microsoft.com/office/powerpoint/2010/main" val="1569703421"/>
              </p:ext>
            </p:extLst>
          </p:nvPr>
        </p:nvGraphicFramePr>
        <p:xfrm>
          <a:off x="304800" y="1444929"/>
          <a:ext cx="11582400" cy="4572000"/>
        </p:xfrm>
        <a:graphic>
          <a:graphicData uri="http://schemas.openxmlformats.org/drawingml/2006/table">
            <a:tbl>
              <a:tblPr firstRow="1" bandRow="1">
                <a:tableStyleId>{5940675A-B579-460E-94D1-54222C63F5DA}</a:tableStyleId>
              </a:tblPr>
              <a:tblGrid>
                <a:gridCol w="3860800">
                  <a:extLst>
                    <a:ext uri="{9D8B030D-6E8A-4147-A177-3AD203B41FA5}">
                      <a16:colId xmlns:a16="http://schemas.microsoft.com/office/drawing/2014/main" val="2253693120"/>
                    </a:ext>
                  </a:extLst>
                </a:gridCol>
                <a:gridCol w="3860800">
                  <a:extLst>
                    <a:ext uri="{9D8B030D-6E8A-4147-A177-3AD203B41FA5}">
                      <a16:colId xmlns:a16="http://schemas.microsoft.com/office/drawing/2014/main" val="2700892346"/>
                    </a:ext>
                  </a:extLst>
                </a:gridCol>
                <a:gridCol w="3860800">
                  <a:extLst>
                    <a:ext uri="{9D8B030D-6E8A-4147-A177-3AD203B41FA5}">
                      <a16:colId xmlns:a16="http://schemas.microsoft.com/office/drawing/2014/main" val="3309865550"/>
                    </a:ext>
                  </a:extLst>
                </a:gridCol>
              </a:tblGrid>
              <a:tr h="370840">
                <a:tc>
                  <a:txBody>
                    <a:bodyPr/>
                    <a:lstStyle/>
                    <a:p>
                      <a:r>
                        <a:rPr lang="en-US" sz="1400" b="1" dirty="0"/>
                        <a:t>Laboratory experiment</a:t>
                      </a:r>
                    </a:p>
                    <a:p>
                      <a:r>
                        <a:rPr lang="en-US" sz="1400" dirty="0"/>
                        <a:t>A laboratory experiment is an investigation that takes place in a controlled environment. It is therefore untypical of a place where the behaviour being studied would naturally occur. It is an environment where researchers stage the</a:t>
                      </a:r>
                    </a:p>
                    <a:p>
                      <a:r>
                        <a:rPr lang="en-US" sz="1400" dirty="0"/>
                        <a:t>conditions of the study and invite participants along.</a:t>
                      </a:r>
                    </a:p>
                    <a:p>
                      <a:endParaRPr lang="en-US" sz="1400" dirty="0"/>
                    </a:p>
                    <a:p>
                      <a:r>
                        <a:rPr lang="en-US" sz="1400" dirty="0"/>
                        <a:t>A laboratory experiment has an IV and a DV, and the aim is to discover cause and effect between these variables by controlling or eliminating other extraneous variables.</a:t>
                      </a:r>
                    </a:p>
                    <a:p>
                      <a:endParaRPr lang="en-US" sz="1400" dirty="0"/>
                    </a:p>
                    <a:p>
                      <a:r>
                        <a:rPr lang="en-US" sz="1400" dirty="0"/>
                        <a:t>Laboratory experiments are useful for studying many types of behaviour, but are more useful for studying behaviour that might not be affected by the artificial environment of a laboratory, such as memory or reaction tests. They are useful in studies that need to isolate the IV and DV and exercise control.</a:t>
                      </a:r>
                      <a:endParaRPr lang="en-GB" sz="1400" dirty="0"/>
                    </a:p>
                  </a:txBody>
                  <a:tcPr/>
                </a:tc>
                <a:tc>
                  <a:txBody>
                    <a:bodyPr/>
                    <a:lstStyle/>
                    <a:p>
                      <a:r>
                        <a:rPr lang="en-US" sz="1400" b="1" dirty="0"/>
                        <a:t>Field experiment</a:t>
                      </a:r>
                    </a:p>
                    <a:p>
                      <a:r>
                        <a:rPr lang="en-US" sz="1400" dirty="0"/>
                        <a:t>A field experiment is an experiment conducted</a:t>
                      </a:r>
                    </a:p>
                    <a:p>
                      <a:r>
                        <a:rPr lang="en-US" sz="1400" dirty="0"/>
                        <a:t>in a natural environment, but there is still an IV</a:t>
                      </a:r>
                    </a:p>
                    <a:p>
                      <a:r>
                        <a:rPr lang="en-US" sz="1400" dirty="0"/>
                        <a:t>that is manipulated by the researcher and a DV</a:t>
                      </a:r>
                    </a:p>
                    <a:p>
                      <a:r>
                        <a:rPr lang="en-US" sz="1400" dirty="0"/>
                        <a:t>that is measured. There is control over extraneous</a:t>
                      </a:r>
                    </a:p>
                    <a:p>
                      <a:r>
                        <a:rPr lang="en-US" sz="1400" dirty="0"/>
                        <a:t>variables, but the level of control is not as high as in a laboratory because naturalistic environments are more unpredictable. Participants may or may not be aware of taking part in the research.</a:t>
                      </a:r>
                    </a:p>
                    <a:p>
                      <a:endParaRPr lang="en-US" sz="1400" dirty="0"/>
                    </a:p>
                    <a:p>
                      <a:r>
                        <a:rPr lang="en-US" sz="1400" dirty="0"/>
                        <a:t>Field experiments are useful when studying behaviour that needs to be seen and tested in a natural environment, such as conformity and obedience, which are studied by social psychologists.</a:t>
                      </a:r>
                      <a:endParaRPr lang="en-GB" sz="1400" dirty="0"/>
                    </a:p>
                  </a:txBody>
                  <a:tcPr/>
                </a:tc>
                <a:tc>
                  <a:txBody>
                    <a:bodyPr/>
                    <a:lstStyle/>
                    <a:p>
                      <a:r>
                        <a:rPr lang="en-US" sz="1400" b="1" dirty="0"/>
                        <a:t>Natural experiment</a:t>
                      </a:r>
                    </a:p>
                    <a:p>
                      <a:r>
                        <a:rPr lang="en-US" sz="1400" dirty="0"/>
                        <a:t>A natural experiment also occurs in a real-life</a:t>
                      </a:r>
                    </a:p>
                    <a:p>
                      <a:r>
                        <a:rPr lang="en-US" sz="1400" dirty="0"/>
                        <a:t>environment and has an IV and DV, but the researchers themselves do not manipulate the IV as it occurs naturally. </a:t>
                      </a:r>
                    </a:p>
                    <a:p>
                      <a:endParaRPr lang="en-US" sz="1400" dirty="0"/>
                    </a:p>
                    <a:p>
                      <a:r>
                        <a:rPr lang="en-US" sz="1400" dirty="0"/>
                        <a:t>Naturalistic experiments are generally opportunist, which means that they make use of unique and naturally occurring situations that would otherwise be difficult, or even unethical to set up.</a:t>
                      </a:r>
                      <a:endParaRPr lang="en-GB" sz="1400" dirty="0"/>
                    </a:p>
                  </a:txBody>
                  <a:tcPr/>
                </a:tc>
                <a:extLst>
                  <a:ext uri="{0D108BD9-81ED-4DB2-BD59-A6C34878D82A}">
                    <a16:rowId xmlns:a16="http://schemas.microsoft.com/office/drawing/2014/main" val="385637177"/>
                  </a:ext>
                </a:extLst>
              </a:tr>
            </a:tbl>
          </a:graphicData>
        </a:graphic>
      </p:graphicFrame>
      <p:sp>
        <p:nvSpPr>
          <p:cNvPr id="6" name="Rectangle: Rounded Corners 5">
            <a:extLst>
              <a:ext uri="{FF2B5EF4-FFF2-40B4-BE49-F238E27FC236}">
                <a16:creationId xmlns:a16="http://schemas.microsoft.com/office/drawing/2014/main" id="{FBCB5635-4A02-49F3-B7FD-DCBA149542CA}"/>
              </a:ext>
            </a:extLst>
          </p:cNvPr>
          <p:cNvSpPr/>
          <p:nvPr/>
        </p:nvSpPr>
        <p:spPr>
          <a:xfrm>
            <a:off x="649357" y="251791"/>
            <a:ext cx="8428382" cy="6891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896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C61A279-ECF3-4243-ABA6-5CCA74463B59}"/>
              </a:ext>
            </a:extLst>
          </p:cNvPr>
          <p:cNvPicPr>
            <a:picLocks noGrp="1" noChangeAspect="1"/>
          </p:cNvPicPr>
          <p:nvPr>
            <p:ph idx="1"/>
          </p:nvPr>
        </p:nvPicPr>
        <p:blipFill>
          <a:blip r:embed="rId2">
            <a:grayscl/>
          </a:blip>
          <a:stretch>
            <a:fillRect/>
          </a:stretch>
        </p:blipFill>
        <p:spPr>
          <a:xfrm>
            <a:off x="126632" y="0"/>
            <a:ext cx="11694307" cy="4518991"/>
          </a:xfrm>
          <a:prstGeom prst="rect">
            <a:avLst/>
          </a:prstGeom>
        </p:spPr>
      </p:pic>
      <p:sp>
        <p:nvSpPr>
          <p:cNvPr id="5" name="Rectangle 4">
            <a:extLst>
              <a:ext uri="{FF2B5EF4-FFF2-40B4-BE49-F238E27FC236}">
                <a16:creationId xmlns:a16="http://schemas.microsoft.com/office/drawing/2014/main" id="{CBFC1E0B-3E13-4EB8-B784-D89A0F1FB7A3}"/>
              </a:ext>
            </a:extLst>
          </p:cNvPr>
          <p:cNvSpPr/>
          <p:nvPr/>
        </p:nvSpPr>
        <p:spPr>
          <a:xfrm>
            <a:off x="248846" y="4611757"/>
            <a:ext cx="11694307" cy="2080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Apply it </a:t>
            </a:r>
          </a:p>
          <a:p>
            <a:endParaRPr lang="en-GB" sz="1400" b="1" dirty="0">
              <a:solidFill>
                <a:schemeClr val="tx1"/>
              </a:solidFill>
            </a:endParaRPr>
          </a:p>
          <a:p>
            <a:r>
              <a:rPr lang="en-GB" sz="1400" dirty="0">
                <a:solidFill>
                  <a:schemeClr val="tx1"/>
                </a:solidFill>
              </a:rPr>
              <a:t>Identify what type of experiment is being described in the following examples:</a:t>
            </a:r>
          </a:p>
          <a:p>
            <a:endParaRPr lang="en-GB" sz="1400" dirty="0">
              <a:solidFill>
                <a:schemeClr val="tx1"/>
              </a:solidFill>
            </a:endParaRPr>
          </a:p>
          <a:p>
            <a:pPr marL="285750" indent="-285750">
              <a:buFont typeface="Arial" panose="020B0604020202020204" pitchFamily="34" charset="0"/>
              <a:buChar char="•"/>
            </a:pPr>
            <a:r>
              <a:rPr lang="en-US" sz="1400" dirty="0">
                <a:solidFill>
                  <a:schemeClr val="tx1"/>
                </a:solidFill>
              </a:rPr>
              <a:t>Researchers wanted to see whether using animals in a local residential care home for the elderly improved the residents' feelings of well-being.</a:t>
            </a:r>
          </a:p>
          <a:p>
            <a:pPr marL="285750" indent="-285750">
              <a:buFont typeface="Arial" panose="020B0604020202020204" pitchFamily="34" charset="0"/>
              <a:buChar char="•"/>
            </a:pPr>
            <a:r>
              <a:rPr lang="en-US" sz="1400" dirty="0">
                <a:solidFill>
                  <a:schemeClr val="tx1"/>
                </a:solidFill>
              </a:rPr>
              <a:t>Researchers set up an experiment at a local train station to see if people were able to identify the perpetrator of a staged crime.</a:t>
            </a:r>
          </a:p>
          <a:p>
            <a:pPr marL="285750" indent="-285750">
              <a:buFont typeface="Arial" panose="020B0604020202020204" pitchFamily="34" charset="0"/>
              <a:buChar char="•"/>
            </a:pPr>
            <a:r>
              <a:rPr lang="en-US" sz="1400" dirty="0">
                <a:solidFill>
                  <a:schemeClr val="tx1"/>
                </a:solidFill>
              </a:rPr>
              <a:t>Researchers conducted a memory experiment in a controlled setting to see if people recalled more words from a list that was either organized or randomly arranged.</a:t>
            </a:r>
            <a:endParaRPr lang="en-GB" sz="1400" dirty="0">
              <a:solidFill>
                <a:schemeClr val="tx1"/>
              </a:solidFill>
            </a:endParaRPr>
          </a:p>
        </p:txBody>
      </p:sp>
    </p:spTree>
    <p:extLst>
      <p:ext uri="{BB962C8B-B14F-4D97-AF65-F5344CB8AC3E}">
        <p14:creationId xmlns:p14="http://schemas.microsoft.com/office/powerpoint/2010/main" val="1588679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7BFD-E589-4A67-8224-C3236CEA4E17}"/>
              </a:ext>
            </a:extLst>
          </p:cNvPr>
          <p:cNvSpPr>
            <a:spLocks noGrp="1"/>
          </p:cNvSpPr>
          <p:nvPr>
            <p:ph type="title"/>
          </p:nvPr>
        </p:nvSpPr>
        <p:spPr>
          <a:xfrm>
            <a:off x="294861" y="219352"/>
            <a:ext cx="10515600" cy="615536"/>
          </a:xfrm>
        </p:spPr>
        <p:txBody>
          <a:bodyPr>
            <a:normAutofit fontScale="90000"/>
          </a:bodyPr>
          <a:lstStyle/>
          <a:p>
            <a:r>
              <a:rPr lang="en-GB" dirty="0"/>
              <a:t>Interviews</a:t>
            </a:r>
          </a:p>
        </p:txBody>
      </p:sp>
      <p:sp>
        <p:nvSpPr>
          <p:cNvPr id="3" name="Content Placeholder 2">
            <a:extLst>
              <a:ext uri="{FF2B5EF4-FFF2-40B4-BE49-F238E27FC236}">
                <a16:creationId xmlns:a16="http://schemas.microsoft.com/office/drawing/2014/main" id="{30B5312E-525D-4047-806B-54AA0529B476}"/>
              </a:ext>
            </a:extLst>
          </p:cNvPr>
          <p:cNvSpPr>
            <a:spLocks noGrp="1"/>
          </p:cNvSpPr>
          <p:nvPr>
            <p:ph idx="1"/>
          </p:nvPr>
        </p:nvSpPr>
        <p:spPr>
          <a:xfrm>
            <a:off x="172278" y="1245704"/>
            <a:ext cx="3896139" cy="5392944"/>
          </a:xfrm>
        </p:spPr>
        <p:txBody>
          <a:bodyPr>
            <a:normAutofit fontScale="70000" lnSpcReduction="20000"/>
          </a:bodyPr>
          <a:lstStyle/>
          <a:p>
            <a:pPr marL="0" indent="0">
              <a:buNone/>
            </a:pPr>
            <a:r>
              <a:rPr lang="en-US" dirty="0"/>
              <a:t>An interview is a non-experimental method as it does not manipulate an IV directly. Instead, an interview is a research method designed to gain information directly from participants about their beliefs, opinions and attitudes. It involves asking participants (or respondents) questions and then </a:t>
            </a:r>
            <a:r>
              <a:rPr lang="en-US" dirty="0" err="1"/>
              <a:t>analysing</a:t>
            </a:r>
            <a:r>
              <a:rPr lang="en-US" dirty="0"/>
              <a:t> their answers.</a:t>
            </a:r>
          </a:p>
          <a:p>
            <a:pPr marL="0" indent="0">
              <a:buNone/>
            </a:pPr>
            <a:r>
              <a:rPr lang="en-US" dirty="0"/>
              <a:t>Interviews can be done face to face, or over the phone, and can be more or less structured depending on what type of information the researchers aim to gather and for what purpose. For example, a clinical interview is one conducted by a clinician with a patient. As each patient will present different symptoms and issues, the clinician needs to be fairly flexible with the questions that they ask, so a less structured interview is better in this case.</a:t>
            </a:r>
            <a:endParaRPr lang="en-GB" dirty="0"/>
          </a:p>
        </p:txBody>
      </p:sp>
      <p:sp>
        <p:nvSpPr>
          <p:cNvPr id="4" name="Rectangle: Rounded Corners 3">
            <a:extLst>
              <a:ext uri="{FF2B5EF4-FFF2-40B4-BE49-F238E27FC236}">
                <a16:creationId xmlns:a16="http://schemas.microsoft.com/office/drawing/2014/main" id="{CA59F392-3203-4FA7-B7D2-B9BF56DE0ED2}"/>
              </a:ext>
            </a:extLst>
          </p:cNvPr>
          <p:cNvSpPr/>
          <p:nvPr/>
        </p:nvSpPr>
        <p:spPr>
          <a:xfrm>
            <a:off x="172278" y="219352"/>
            <a:ext cx="2663687" cy="615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04707271-3CA2-4348-BAC0-B11890A02D79}"/>
              </a:ext>
            </a:extLst>
          </p:cNvPr>
          <p:cNvGraphicFramePr>
            <a:graphicFrameLocks noGrp="1"/>
          </p:cNvGraphicFramePr>
          <p:nvPr>
            <p:extLst>
              <p:ext uri="{D42A27DB-BD31-4B8C-83A1-F6EECF244321}">
                <p14:modId xmlns:p14="http://schemas.microsoft.com/office/powerpoint/2010/main" val="1226554584"/>
              </p:ext>
            </p:extLst>
          </p:nvPr>
        </p:nvGraphicFramePr>
        <p:xfrm>
          <a:off x="4250361" y="219351"/>
          <a:ext cx="7746448" cy="4259883"/>
        </p:xfrm>
        <a:graphic>
          <a:graphicData uri="http://schemas.openxmlformats.org/drawingml/2006/table">
            <a:tbl>
              <a:tblPr firstRow="1" bandRow="1">
                <a:tableStyleId>{5940675A-B579-460E-94D1-54222C63F5DA}</a:tableStyleId>
              </a:tblPr>
              <a:tblGrid>
                <a:gridCol w="1474578">
                  <a:extLst>
                    <a:ext uri="{9D8B030D-6E8A-4147-A177-3AD203B41FA5}">
                      <a16:colId xmlns:a16="http://schemas.microsoft.com/office/drawing/2014/main" val="451922732"/>
                    </a:ext>
                  </a:extLst>
                </a:gridCol>
                <a:gridCol w="6271870">
                  <a:extLst>
                    <a:ext uri="{9D8B030D-6E8A-4147-A177-3AD203B41FA5}">
                      <a16:colId xmlns:a16="http://schemas.microsoft.com/office/drawing/2014/main" val="362276677"/>
                    </a:ext>
                  </a:extLst>
                </a:gridCol>
              </a:tblGrid>
              <a:tr h="1497615">
                <a:tc>
                  <a:txBody>
                    <a:bodyPr/>
                    <a:lstStyle/>
                    <a:p>
                      <a:r>
                        <a:rPr lang="en-GB" dirty="0"/>
                        <a:t>Structured interview</a:t>
                      </a:r>
                    </a:p>
                  </a:txBody>
                  <a:tcPr/>
                </a:tc>
                <a:tc>
                  <a:txBody>
                    <a:bodyPr/>
                    <a:lstStyle/>
                    <a:p>
                      <a:r>
                        <a:rPr lang="en-US" sz="1400" dirty="0"/>
                        <a:t>Is a </a:t>
                      </a:r>
                      <a:r>
                        <a:rPr lang="en-US" sz="1400" dirty="0" err="1"/>
                        <a:t>standardised</a:t>
                      </a:r>
                      <a:r>
                        <a:rPr lang="en-US" sz="1400" dirty="0"/>
                        <a:t> list of pre-set questions that a respondent is asked. A strict interview schedule is followed so that respondents are asked exactly the same questions in the same way and order. These questions are prepared beforehand and the researcher will not deviate from the interview schedule. Structured interviews are more suitable for large-scale studies where a number of interviewers are</a:t>
                      </a:r>
                    </a:p>
                    <a:p>
                      <a:r>
                        <a:rPr lang="en-US" sz="1400" dirty="0"/>
                        <a:t>required to get information from lots of respondents.</a:t>
                      </a:r>
                    </a:p>
                  </a:txBody>
                  <a:tcPr/>
                </a:tc>
                <a:extLst>
                  <a:ext uri="{0D108BD9-81ED-4DB2-BD59-A6C34878D82A}">
                    <a16:rowId xmlns:a16="http://schemas.microsoft.com/office/drawing/2014/main" val="3477373623"/>
                  </a:ext>
                </a:extLst>
              </a:tr>
              <a:tr h="1264653">
                <a:tc>
                  <a:txBody>
                    <a:bodyPr/>
                    <a:lstStyle/>
                    <a:p>
                      <a:r>
                        <a:rPr lang="en-GB" dirty="0"/>
                        <a:t>Semi-structured interview</a:t>
                      </a:r>
                    </a:p>
                  </a:txBody>
                  <a:tcPr/>
                </a:tc>
                <a:tc>
                  <a:txBody>
                    <a:bodyPr/>
                    <a:lstStyle/>
                    <a:p>
                      <a:r>
                        <a:rPr lang="en-US" sz="1400" dirty="0"/>
                        <a:t>Has pre-set questions that are prepared beforehand and a framework to follow, but also some open-ended questions or points of discussion that the researcher can follow up with the respondent. This allows some free-flowing conversation to occur,</a:t>
                      </a:r>
                    </a:p>
                    <a:p>
                      <a:r>
                        <a:rPr lang="en-US" sz="1400" dirty="0"/>
                        <a:t>allowing the interviewer to explore the respondent’s thoughts and beliefs when opportunities arise throughout the interview.</a:t>
                      </a:r>
                    </a:p>
                  </a:txBody>
                  <a:tcPr/>
                </a:tc>
                <a:extLst>
                  <a:ext uri="{0D108BD9-81ED-4DB2-BD59-A6C34878D82A}">
                    <a16:rowId xmlns:a16="http://schemas.microsoft.com/office/drawing/2014/main" val="3807400877"/>
                  </a:ext>
                </a:extLst>
              </a:tr>
              <a:tr h="1497615">
                <a:tc>
                  <a:txBody>
                    <a:bodyPr/>
                    <a:lstStyle/>
                    <a:p>
                      <a:r>
                        <a:rPr lang="en-GB" dirty="0"/>
                        <a:t>Unstructured interview</a:t>
                      </a:r>
                    </a:p>
                  </a:txBody>
                  <a:tcPr/>
                </a:tc>
                <a:tc>
                  <a:txBody>
                    <a:bodyPr/>
                    <a:lstStyle/>
                    <a:p>
                      <a:r>
                        <a:rPr lang="en-US" sz="1400" dirty="0"/>
                        <a:t>Does not have prepared questions or a schedule to follow. Although an interviewer may have a broad aim to follow, they generally have a conversation with respondents that can go in all sorts of directions. Typically, the interviewer directs questions based on the respondent’s answers, like a clinical interview described above. This type of interview is most suitable when in-depth information needs to be gathered from a small group of respondents.</a:t>
                      </a:r>
                      <a:endParaRPr lang="en-GB" sz="1400" dirty="0"/>
                    </a:p>
                  </a:txBody>
                  <a:tcPr/>
                </a:tc>
                <a:extLst>
                  <a:ext uri="{0D108BD9-81ED-4DB2-BD59-A6C34878D82A}">
                    <a16:rowId xmlns:a16="http://schemas.microsoft.com/office/drawing/2014/main" val="4031565857"/>
                  </a:ext>
                </a:extLst>
              </a:tr>
            </a:tbl>
          </a:graphicData>
        </a:graphic>
      </p:graphicFrame>
      <p:sp>
        <p:nvSpPr>
          <p:cNvPr id="6" name="Rectangle 5">
            <a:extLst>
              <a:ext uri="{FF2B5EF4-FFF2-40B4-BE49-F238E27FC236}">
                <a16:creationId xmlns:a16="http://schemas.microsoft.com/office/drawing/2014/main" id="{85F3F1A5-0DDD-4507-8E74-F5F321A3A9D3}"/>
              </a:ext>
            </a:extLst>
          </p:cNvPr>
          <p:cNvSpPr/>
          <p:nvPr/>
        </p:nvSpPr>
        <p:spPr>
          <a:xfrm>
            <a:off x="172278" y="1113183"/>
            <a:ext cx="3896139" cy="55254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C2213E5-D5B5-4EA6-9785-BEFBEE3A2F45}"/>
              </a:ext>
            </a:extLst>
          </p:cNvPr>
          <p:cNvSpPr/>
          <p:nvPr/>
        </p:nvSpPr>
        <p:spPr>
          <a:xfrm>
            <a:off x="4250361" y="4704522"/>
            <a:ext cx="7746448" cy="1934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5F6704F-4954-4ADC-97AE-8ACA922AF3DF}"/>
              </a:ext>
            </a:extLst>
          </p:cNvPr>
          <p:cNvSpPr/>
          <p:nvPr/>
        </p:nvSpPr>
        <p:spPr>
          <a:xfrm>
            <a:off x="4394891" y="4704522"/>
            <a:ext cx="7601917" cy="1169551"/>
          </a:xfrm>
          <a:prstGeom prst="rect">
            <a:avLst/>
          </a:prstGeom>
        </p:spPr>
        <p:txBody>
          <a:bodyPr wrap="square">
            <a:spAutoFit/>
          </a:bodyPr>
          <a:lstStyle/>
          <a:p>
            <a:r>
              <a:rPr lang="en-US" sz="1400" b="1" dirty="0"/>
              <a:t>Exam style question</a:t>
            </a:r>
          </a:p>
          <a:p>
            <a:r>
              <a:rPr lang="en-US" sz="1400" dirty="0"/>
              <a:t>A researcher wanted to investigate the impact of a new postnatal care programme on a small, local maternity ward. The researchers were interested in what women felt about the postnatal experience and if they thought it could be improved. Explain what type of interview would be most suitable for this type of investigation. </a:t>
            </a:r>
            <a:r>
              <a:rPr lang="en-US" sz="1400" b="1" dirty="0"/>
              <a:t>(3 marks)</a:t>
            </a:r>
            <a:endParaRPr lang="en-GB" sz="1400" b="1" dirty="0"/>
          </a:p>
        </p:txBody>
      </p:sp>
    </p:spTree>
    <p:extLst>
      <p:ext uri="{BB962C8B-B14F-4D97-AF65-F5344CB8AC3E}">
        <p14:creationId xmlns:p14="http://schemas.microsoft.com/office/powerpoint/2010/main" val="3475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FAFBC2-DFEC-4E98-BDCD-B641DFBA285C}"/>
              </a:ext>
            </a:extLst>
          </p:cNvPr>
          <p:cNvGraphicFramePr>
            <a:graphicFrameLocks noGrp="1"/>
          </p:cNvGraphicFramePr>
          <p:nvPr>
            <p:ph idx="1"/>
            <p:extLst>
              <p:ext uri="{D42A27DB-BD31-4B8C-83A1-F6EECF244321}">
                <p14:modId xmlns:p14="http://schemas.microsoft.com/office/powerpoint/2010/main" val="1269881136"/>
              </p:ext>
            </p:extLst>
          </p:nvPr>
        </p:nvGraphicFramePr>
        <p:xfrm>
          <a:off x="268355" y="235363"/>
          <a:ext cx="11671854" cy="6297958"/>
        </p:xfrm>
        <a:graphic>
          <a:graphicData uri="http://schemas.openxmlformats.org/drawingml/2006/table">
            <a:tbl>
              <a:tblPr firstRow="1" bandRow="1">
                <a:tableStyleId>{5940675A-B579-460E-94D1-54222C63F5DA}</a:tableStyleId>
              </a:tblPr>
              <a:tblGrid>
                <a:gridCol w="3890618">
                  <a:extLst>
                    <a:ext uri="{9D8B030D-6E8A-4147-A177-3AD203B41FA5}">
                      <a16:colId xmlns:a16="http://schemas.microsoft.com/office/drawing/2014/main" val="732531985"/>
                    </a:ext>
                  </a:extLst>
                </a:gridCol>
                <a:gridCol w="3890618">
                  <a:extLst>
                    <a:ext uri="{9D8B030D-6E8A-4147-A177-3AD203B41FA5}">
                      <a16:colId xmlns:a16="http://schemas.microsoft.com/office/drawing/2014/main" val="3197261385"/>
                    </a:ext>
                  </a:extLst>
                </a:gridCol>
                <a:gridCol w="3890618">
                  <a:extLst>
                    <a:ext uri="{9D8B030D-6E8A-4147-A177-3AD203B41FA5}">
                      <a16:colId xmlns:a16="http://schemas.microsoft.com/office/drawing/2014/main" val="3131841848"/>
                    </a:ext>
                  </a:extLst>
                </a:gridCol>
              </a:tblGrid>
              <a:tr h="556518">
                <a:tc>
                  <a:txBody>
                    <a:bodyPr/>
                    <a:lstStyle/>
                    <a:p>
                      <a:endParaRPr lang="en-GB" dirty="0"/>
                    </a:p>
                  </a:txBody>
                  <a:tcPr/>
                </a:tc>
                <a:tc>
                  <a:txBody>
                    <a:bodyPr/>
                    <a:lstStyle/>
                    <a:p>
                      <a:pPr algn="ctr"/>
                      <a:r>
                        <a:rPr lang="en-GB" dirty="0"/>
                        <a:t>Strengths</a:t>
                      </a:r>
                    </a:p>
                  </a:txBody>
                  <a:tcPr/>
                </a:tc>
                <a:tc>
                  <a:txBody>
                    <a:bodyPr/>
                    <a:lstStyle/>
                    <a:p>
                      <a:pPr algn="ctr"/>
                      <a:r>
                        <a:rPr lang="en-GB" dirty="0"/>
                        <a:t>Weaknesses</a:t>
                      </a:r>
                    </a:p>
                  </a:txBody>
                  <a:tcPr/>
                </a:tc>
                <a:extLst>
                  <a:ext uri="{0D108BD9-81ED-4DB2-BD59-A6C34878D82A}">
                    <a16:rowId xmlns:a16="http://schemas.microsoft.com/office/drawing/2014/main" val="2867200143"/>
                  </a:ext>
                </a:extLst>
              </a:tr>
              <a:tr h="1435360">
                <a:tc>
                  <a:txBody>
                    <a:bodyPr/>
                    <a:lstStyle/>
                    <a:p>
                      <a:r>
                        <a:rPr lang="en-GB" dirty="0"/>
                        <a:t>Interviews</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709861614"/>
                  </a:ext>
                </a:extLst>
              </a:tr>
              <a:tr h="1435360">
                <a:tc>
                  <a:txBody>
                    <a:bodyPr/>
                    <a:lstStyle/>
                    <a:p>
                      <a:r>
                        <a:rPr lang="en-GB" dirty="0"/>
                        <a:t>Structured interviews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6572473"/>
                  </a:ext>
                </a:extLst>
              </a:tr>
              <a:tr h="1435360">
                <a:tc>
                  <a:txBody>
                    <a:bodyPr/>
                    <a:lstStyle/>
                    <a:p>
                      <a:r>
                        <a:rPr lang="en-GB" dirty="0"/>
                        <a:t>Semi-structured interviews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69344729"/>
                  </a:ext>
                </a:extLst>
              </a:tr>
              <a:tr h="1435360">
                <a:tc>
                  <a:txBody>
                    <a:bodyPr/>
                    <a:lstStyle/>
                    <a:p>
                      <a:r>
                        <a:rPr lang="en-GB" dirty="0"/>
                        <a:t>Unstructured interviews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749859880"/>
                  </a:ext>
                </a:extLst>
              </a:tr>
            </a:tbl>
          </a:graphicData>
        </a:graphic>
      </p:graphicFrame>
    </p:spTree>
    <p:extLst>
      <p:ext uri="{BB962C8B-B14F-4D97-AF65-F5344CB8AC3E}">
        <p14:creationId xmlns:p14="http://schemas.microsoft.com/office/powerpoint/2010/main" val="355384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1709"/>
          </a:xfrm>
        </p:spPr>
        <p:txBody>
          <a:bodyPr>
            <a:normAutofit fontScale="90000"/>
          </a:bodyPr>
          <a:lstStyle/>
          <a:p>
            <a:r>
              <a:rPr lang="en-GB" dirty="0"/>
              <a:t>The Big Picture.  You should have learnt about</a:t>
            </a:r>
          </a:p>
        </p:txBody>
      </p:sp>
      <p:sp>
        <p:nvSpPr>
          <p:cNvPr id="5" name="Rectangle 4"/>
          <p:cNvSpPr/>
          <p:nvPr/>
        </p:nvSpPr>
        <p:spPr>
          <a:xfrm>
            <a:off x="169817" y="5565338"/>
            <a:ext cx="11887200" cy="1200329"/>
          </a:xfrm>
          <a:prstGeom prst="rect">
            <a:avLst/>
          </a:prstGeom>
        </p:spPr>
        <p:txBody>
          <a:bodyPr wrap="square">
            <a:spAutoFit/>
          </a:bodyPr>
          <a:lstStyle/>
          <a:p>
            <a:r>
              <a:rPr lang="en-US" dirty="0"/>
              <a:t>Red –      Insecure or incomplete I could not answer an exam question on this subject</a:t>
            </a:r>
          </a:p>
          <a:p>
            <a:r>
              <a:rPr lang="en-US" dirty="0"/>
              <a:t>Amber – Emerging I could have a go at an exam question on this subject but would probably miss some details and  </a:t>
            </a:r>
          </a:p>
          <a:p>
            <a:r>
              <a:rPr lang="en-US" dirty="0"/>
              <a:t>                therefore lose some marks.</a:t>
            </a:r>
          </a:p>
          <a:p>
            <a:r>
              <a:rPr lang="en-US" dirty="0"/>
              <a:t>Green – Secure/confident I could answer an exam question on this subject and achieve full Marks</a:t>
            </a:r>
          </a:p>
        </p:txBody>
      </p:sp>
      <p:graphicFrame>
        <p:nvGraphicFramePr>
          <p:cNvPr id="4" name="Table 3">
            <a:extLst>
              <a:ext uri="{FF2B5EF4-FFF2-40B4-BE49-F238E27FC236}">
                <a16:creationId xmlns:a16="http://schemas.microsoft.com/office/drawing/2014/main" id="{455A134B-1FF2-4430-AE10-BF5D7E6B2B99}"/>
              </a:ext>
            </a:extLst>
          </p:cNvPr>
          <p:cNvGraphicFramePr>
            <a:graphicFrameLocks noGrp="1"/>
          </p:cNvGraphicFramePr>
          <p:nvPr>
            <p:extLst>
              <p:ext uri="{D42A27DB-BD31-4B8C-83A1-F6EECF244321}">
                <p14:modId xmlns:p14="http://schemas.microsoft.com/office/powerpoint/2010/main" val="2330723186"/>
              </p:ext>
            </p:extLst>
          </p:nvPr>
        </p:nvGraphicFramePr>
        <p:xfrm>
          <a:off x="169816" y="996362"/>
          <a:ext cx="11717384" cy="4396725"/>
        </p:xfrm>
        <a:graphic>
          <a:graphicData uri="http://schemas.openxmlformats.org/drawingml/2006/table">
            <a:tbl>
              <a:tblPr firstRow="1" firstCol="1" bandRow="1"/>
              <a:tblGrid>
                <a:gridCol w="5796701">
                  <a:extLst>
                    <a:ext uri="{9D8B030D-6E8A-4147-A177-3AD203B41FA5}">
                      <a16:colId xmlns:a16="http://schemas.microsoft.com/office/drawing/2014/main" val="3969180831"/>
                    </a:ext>
                  </a:extLst>
                </a:gridCol>
                <a:gridCol w="1056022">
                  <a:extLst>
                    <a:ext uri="{9D8B030D-6E8A-4147-A177-3AD203B41FA5}">
                      <a16:colId xmlns:a16="http://schemas.microsoft.com/office/drawing/2014/main" val="1338481163"/>
                    </a:ext>
                  </a:extLst>
                </a:gridCol>
                <a:gridCol w="673200">
                  <a:extLst>
                    <a:ext uri="{9D8B030D-6E8A-4147-A177-3AD203B41FA5}">
                      <a16:colId xmlns:a16="http://schemas.microsoft.com/office/drawing/2014/main" val="2876589090"/>
                    </a:ext>
                  </a:extLst>
                </a:gridCol>
                <a:gridCol w="4191461">
                  <a:extLst>
                    <a:ext uri="{9D8B030D-6E8A-4147-A177-3AD203B41FA5}">
                      <a16:colId xmlns:a16="http://schemas.microsoft.com/office/drawing/2014/main" val="81257931"/>
                    </a:ext>
                  </a:extLst>
                </a:gridCol>
              </a:tblGrid>
              <a:tr h="819906">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Notes complete</a:t>
                      </a:r>
                    </a:p>
                    <a:p>
                      <a:pPr marL="342900" lvl="0" indent="-342900">
                        <a:spcAft>
                          <a:spcPts val="0"/>
                        </a:spcAft>
                        <a:buFont typeface="Wingdings" panose="05000000000000000000" pitchFamily="2" charset="2"/>
                        <a:buChar char=""/>
                      </a:pPr>
                      <a:r>
                        <a:rPr lang="en-GB" sz="1400">
                          <a:effectLst/>
                          <a:latin typeface="Gill Sans MT" panose="020B0502020104020203" pitchFamily="34" charset="0"/>
                          <a:ea typeface="Calibri" panose="020F0502020204030204" pitchFamily="34" charset="0"/>
                          <a:cs typeface="Times New Roman" panose="02020603050405020304" pitchFamily="18" charset="0"/>
                        </a:rPr>
                        <a:t>or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69581"/>
                  </a:ext>
                </a:extLst>
              </a:tr>
              <a:tr h="409953">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Designing psychological research to set up the variables under investigation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101875"/>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Identifying and controlling unwanted variables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3475"/>
                  </a:ext>
                </a:extLst>
              </a:tr>
              <a:tr h="409953">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different types of hypothesis for investigations and how to write them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282464"/>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different sampling methods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954570"/>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different types of research and experimental designs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041455"/>
                  </a:ext>
                </a:extLst>
              </a:tr>
              <a:tr h="409953">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Issues of reliability and validity when analysing research procedures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34916"/>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Ethical issues and how to deal with them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829412"/>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different research methods used by psychologists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329079"/>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Data analysis including arithmetic and numerical computation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038992"/>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use of descriptive statistics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411939"/>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use of graphs to illustrate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889572"/>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difference between primary and secondary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994506"/>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The difference between qualitative and quantitative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388421"/>
                  </a:ext>
                </a:extLst>
              </a:tr>
              <a:tr h="204977">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Ethical issues associated with psychological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760457"/>
                  </a:ext>
                </a:extLst>
              </a:tr>
            </a:tbl>
          </a:graphicData>
        </a:graphic>
      </p:graphicFrame>
    </p:spTree>
    <p:extLst>
      <p:ext uri="{BB962C8B-B14F-4D97-AF65-F5344CB8AC3E}">
        <p14:creationId xmlns:p14="http://schemas.microsoft.com/office/powerpoint/2010/main" val="35384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C61B-63C4-4351-BA48-8B7A16A36CF9}"/>
              </a:ext>
            </a:extLst>
          </p:cNvPr>
          <p:cNvSpPr>
            <a:spLocks noGrp="1"/>
          </p:cNvSpPr>
          <p:nvPr>
            <p:ph type="title"/>
          </p:nvPr>
        </p:nvSpPr>
        <p:spPr>
          <a:xfrm>
            <a:off x="387626" y="219351"/>
            <a:ext cx="4263887" cy="708301"/>
          </a:xfrm>
        </p:spPr>
        <p:txBody>
          <a:bodyPr/>
          <a:lstStyle/>
          <a:p>
            <a:r>
              <a:rPr lang="en-GB" dirty="0"/>
              <a:t>Questionnaires</a:t>
            </a:r>
          </a:p>
        </p:txBody>
      </p:sp>
      <p:sp>
        <p:nvSpPr>
          <p:cNvPr id="3" name="Content Placeholder 2">
            <a:extLst>
              <a:ext uri="{FF2B5EF4-FFF2-40B4-BE49-F238E27FC236}">
                <a16:creationId xmlns:a16="http://schemas.microsoft.com/office/drawing/2014/main" id="{BA34EFA2-1EFD-4423-8256-023822F21166}"/>
              </a:ext>
            </a:extLst>
          </p:cNvPr>
          <p:cNvSpPr>
            <a:spLocks noGrp="1"/>
          </p:cNvSpPr>
          <p:nvPr>
            <p:ph sz="half" idx="1"/>
          </p:nvPr>
        </p:nvSpPr>
        <p:spPr>
          <a:xfrm>
            <a:off x="185530" y="1149764"/>
            <a:ext cx="4691270" cy="5304044"/>
          </a:xfrm>
        </p:spPr>
        <p:txBody>
          <a:bodyPr>
            <a:noAutofit/>
          </a:bodyPr>
          <a:lstStyle/>
          <a:p>
            <a:pPr marL="0" indent="0">
              <a:buNone/>
            </a:pPr>
            <a:r>
              <a:rPr lang="en-US" sz="1800" dirty="0"/>
              <a:t>A questionnaire is a self-report technique that investigates people’s beliefs, options and attitudes first hand. Questionnaires are more flexible than interviews as an interviewer is not needed to administer the questionnaire; it can be posted by mail or online. A questionnaire is suitable when a large number of people need to be surveyed at one time and can be designed to ask many different types of question.</a:t>
            </a:r>
          </a:p>
          <a:p>
            <a:r>
              <a:rPr lang="en-US" sz="1800" b="1" dirty="0"/>
              <a:t>Closed-ended questions </a:t>
            </a:r>
            <a:r>
              <a:rPr lang="en-US" sz="1800" dirty="0"/>
              <a:t>are designed with a pre-set list of answers that a respondent can choose from. Simple closed-ended questions offer a yes/no response. Other types of closed-ended questions can be designed to offer other options.</a:t>
            </a:r>
          </a:p>
          <a:p>
            <a:r>
              <a:rPr lang="en-US" sz="1800" b="1" dirty="0"/>
              <a:t>Open-ended questions </a:t>
            </a:r>
            <a:r>
              <a:rPr lang="en-US" sz="1800" dirty="0"/>
              <a:t>do not have pre-set responses, but allow the respondent to answer freely, using prose. For example: How do you feel about animal research?</a:t>
            </a:r>
            <a:endParaRPr lang="en-GB" sz="1800" dirty="0"/>
          </a:p>
        </p:txBody>
      </p:sp>
      <p:graphicFrame>
        <p:nvGraphicFramePr>
          <p:cNvPr id="6" name="Content Placeholder 5">
            <a:extLst>
              <a:ext uri="{FF2B5EF4-FFF2-40B4-BE49-F238E27FC236}">
                <a16:creationId xmlns:a16="http://schemas.microsoft.com/office/drawing/2014/main" id="{00962AA9-8F6C-4B87-ADCF-8DF5D612B174}"/>
              </a:ext>
            </a:extLst>
          </p:cNvPr>
          <p:cNvGraphicFramePr>
            <a:graphicFrameLocks noGrp="1"/>
          </p:cNvGraphicFramePr>
          <p:nvPr>
            <p:ph sz="half" idx="2"/>
            <p:extLst>
              <p:ext uri="{D42A27DB-BD31-4B8C-83A1-F6EECF244321}">
                <p14:modId xmlns:p14="http://schemas.microsoft.com/office/powerpoint/2010/main" val="1083906713"/>
              </p:ext>
            </p:extLst>
          </p:nvPr>
        </p:nvGraphicFramePr>
        <p:xfrm>
          <a:off x="5078896" y="219351"/>
          <a:ext cx="6927572" cy="6454997"/>
        </p:xfrm>
        <a:graphic>
          <a:graphicData uri="http://schemas.openxmlformats.org/drawingml/2006/table">
            <a:tbl>
              <a:tblPr firstRow="1" bandRow="1">
                <a:tableStyleId>{5940675A-B579-460E-94D1-54222C63F5DA}</a:tableStyleId>
              </a:tblPr>
              <a:tblGrid>
                <a:gridCol w="3463786">
                  <a:extLst>
                    <a:ext uri="{9D8B030D-6E8A-4147-A177-3AD203B41FA5}">
                      <a16:colId xmlns:a16="http://schemas.microsoft.com/office/drawing/2014/main" val="2483880133"/>
                    </a:ext>
                  </a:extLst>
                </a:gridCol>
                <a:gridCol w="3463786">
                  <a:extLst>
                    <a:ext uri="{9D8B030D-6E8A-4147-A177-3AD203B41FA5}">
                      <a16:colId xmlns:a16="http://schemas.microsoft.com/office/drawing/2014/main" val="350518872"/>
                    </a:ext>
                  </a:extLst>
                </a:gridCol>
              </a:tblGrid>
              <a:tr h="439835">
                <a:tc gridSpan="2">
                  <a:txBody>
                    <a:bodyPr/>
                    <a:lstStyle/>
                    <a:p>
                      <a:pPr algn="ctr"/>
                      <a:r>
                        <a:rPr lang="en-GB" dirty="0"/>
                        <a:t>Questionnaires</a:t>
                      </a:r>
                    </a:p>
                  </a:txBody>
                  <a:tcPr/>
                </a:tc>
                <a:tc hMerge="1">
                  <a:txBody>
                    <a:bodyPr/>
                    <a:lstStyle/>
                    <a:p>
                      <a:endParaRPr lang="en-GB" dirty="0"/>
                    </a:p>
                  </a:txBody>
                  <a:tcPr/>
                </a:tc>
                <a:extLst>
                  <a:ext uri="{0D108BD9-81ED-4DB2-BD59-A6C34878D82A}">
                    <a16:rowId xmlns:a16="http://schemas.microsoft.com/office/drawing/2014/main" val="2344202176"/>
                  </a:ext>
                </a:extLst>
              </a:tr>
              <a:tr h="437322">
                <a:tc>
                  <a:txBody>
                    <a:bodyPr/>
                    <a:lstStyle/>
                    <a:p>
                      <a:r>
                        <a:rPr lang="en-GB" dirty="0"/>
                        <a:t>Strengths</a:t>
                      </a:r>
                    </a:p>
                  </a:txBody>
                  <a:tcPr/>
                </a:tc>
                <a:tc>
                  <a:txBody>
                    <a:bodyPr/>
                    <a:lstStyle/>
                    <a:p>
                      <a:r>
                        <a:rPr lang="en-GB" dirty="0"/>
                        <a:t>Weaknesses</a:t>
                      </a:r>
                    </a:p>
                  </a:txBody>
                  <a:tcPr/>
                </a:tc>
                <a:extLst>
                  <a:ext uri="{0D108BD9-81ED-4DB2-BD59-A6C34878D82A}">
                    <a16:rowId xmlns:a16="http://schemas.microsoft.com/office/drawing/2014/main" val="98969706"/>
                  </a:ext>
                </a:extLst>
              </a:tr>
              <a:tr h="2107933">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4269456131"/>
                  </a:ext>
                </a:extLst>
              </a:tr>
            </a:tbl>
          </a:graphicData>
        </a:graphic>
      </p:graphicFrame>
      <p:sp>
        <p:nvSpPr>
          <p:cNvPr id="5" name="Rectangle: Rounded Corners 4">
            <a:extLst>
              <a:ext uri="{FF2B5EF4-FFF2-40B4-BE49-F238E27FC236}">
                <a16:creationId xmlns:a16="http://schemas.microsoft.com/office/drawing/2014/main" id="{F686A1C5-68AD-445E-8AEA-33E3207F95F3}"/>
              </a:ext>
            </a:extLst>
          </p:cNvPr>
          <p:cNvSpPr/>
          <p:nvPr/>
        </p:nvSpPr>
        <p:spPr>
          <a:xfrm>
            <a:off x="185530" y="219351"/>
            <a:ext cx="3803374" cy="801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751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Questionnaires</a:t>
            </a:r>
          </a:p>
        </p:txBody>
      </p:sp>
      <p:sp>
        <p:nvSpPr>
          <p:cNvPr id="3" name="Content Placeholder 2"/>
          <p:cNvSpPr>
            <a:spLocks noGrp="1"/>
          </p:cNvSpPr>
          <p:nvPr>
            <p:ph idx="1"/>
          </p:nvPr>
        </p:nvSpPr>
        <p:spPr/>
        <p:txBody>
          <a:bodyPr>
            <a:normAutofit lnSpcReduction="10000"/>
          </a:bodyPr>
          <a:lstStyle/>
          <a:p>
            <a:r>
              <a:rPr lang="en-GB" dirty="0"/>
              <a:t>Set of questions that are written down and given to participants to answer.</a:t>
            </a:r>
          </a:p>
          <a:p>
            <a:r>
              <a:rPr lang="en-GB" dirty="0"/>
              <a:t>4 types of questions:</a:t>
            </a:r>
          </a:p>
          <a:p>
            <a:pPr lvl="1"/>
            <a:r>
              <a:rPr lang="en-GB" b="1" dirty="0"/>
              <a:t>Closed questions </a:t>
            </a:r>
            <a:r>
              <a:rPr lang="en-GB" dirty="0"/>
              <a:t>– Have a fixed number of possible answers, and participants often just tick a box. E.g. Are you afraid of spiders Yes/No</a:t>
            </a:r>
          </a:p>
          <a:p>
            <a:pPr lvl="1"/>
            <a:r>
              <a:rPr lang="en-GB" b="1" dirty="0"/>
              <a:t>Open questions </a:t>
            </a:r>
            <a:r>
              <a:rPr lang="en-GB" dirty="0"/>
              <a:t>– More detailed answers, participants are asked for a description. E.g. How do you feel when you see a spider?</a:t>
            </a:r>
          </a:p>
          <a:p>
            <a:pPr lvl="1"/>
            <a:r>
              <a:rPr lang="en-GB" b="1" dirty="0"/>
              <a:t>Rank-style questions </a:t>
            </a:r>
            <a:r>
              <a:rPr lang="en-GB" dirty="0"/>
              <a:t>– Asks the participant to say how much ‘more’ or ‘less’ things are. E.g. Give each animal a number from 1 (most scary) to 4 (least scary): Cat, Fish, Spider, Hamster.</a:t>
            </a:r>
          </a:p>
          <a:p>
            <a:pPr lvl="1"/>
            <a:r>
              <a:rPr lang="en-GB" b="1" dirty="0"/>
              <a:t>Likert </a:t>
            </a:r>
            <a:r>
              <a:rPr lang="en-GB" dirty="0"/>
              <a:t>style questions are a type of rank question that gives a statement and you have to say whether you agree/disagree.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Standardised instructions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All questionnaires start with standardised instructions.  These tell the participants what they need to do and are the same for each person. </a:t>
            </a:r>
          </a:p>
          <a:p>
            <a:pPr marL="0" indent="0">
              <a:buNone/>
            </a:pPr>
            <a:endParaRPr lang="en-GB" dirty="0"/>
          </a:p>
          <a:p>
            <a:pPr marL="0" indent="0">
              <a:buNone/>
            </a:pPr>
            <a:r>
              <a:rPr lang="en-GB" dirty="0"/>
              <a:t> They should contain:</a:t>
            </a:r>
          </a:p>
          <a:p>
            <a:r>
              <a:rPr lang="en-GB" dirty="0"/>
              <a:t>An explanation of what the questionnaire is about (topic being investigated)</a:t>
            </a:r>
          </a:p>
          <a:p>
            <a:r>
              <a:rPr lang="en-GB" dirty="0"/>
              <a:t>Ethical issues: Right to withdraw NEVER state they must answer every question! </a:t>
            </a:r>
            <a:r>
              <a:rPr lang="en-GB" u="sng" dirty="0"/>
              <a:t>Privacy and confidentiality</a:t>
            </a:r>
            <a:r>
              <a:rPr lang="en-GB" dirty="0"/>
              <a:t>: NEVER ask for their name and tell them what will happen with their results. Tell them they can leave any question they feel uncomfortable about.</a:t>
            </a:r>
          </a:p>
          <a:p>
            <a:r>
              <a:rPr lang="en-GB" dirty="0"/>
              <a:t>Instructions on how to complete the questionnaire</a:t>
            </a:r>
          </a:p>
          <a:p>
            <a:endParaRPr lang="en-GB" dirty="0"/>
          </a:p>
        </p:txBody>
      </p:sp>
    </p:spTree>
    <p:extLst>
      <p:ext uri="{BB962C8B-B14F-4D97-AF65-F5344CB8AC3E}">
        <p14:creationId xmlns:p14="http://schemas.microsoft.com/office/powerpoint/2010/main" val="274610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 of standardised instructions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Thank you for volunteering/agreeing to take part in this study.</a:t>
            </a:r>
          </a:p>
          <a:p>
            <a:pPr marL="0" indent="0">
              <a:buNone/>
            </a:pPr>
            <a:endParaRPr lang="en-US" dirty="0"/>
          </a:p>
          <a:p>
            <a:pPr marL="0" indent="0">
              <a:buNone/>
            </a:pPr>
            <a:r>
              <a:rPr lang="en-US" dirty="0"/>
              <a:t>You will be given a questionnaire about phobias to complete. The aim of the study is to investigate phobias. You will be required to complete different questions (open, closed, rank-scale).</a:t>
            </a:r>
          </a:p>
          <a:p>
            <a:pPr marL="0" indent="0">
              <a:buNone/>
            </a:pPr>
            <a:endParaRPr lang="en-US" dirty="0"/>
          </a:p>
          <a:p>
            <a:pPr marL="0" indent="0">
              <a:buNone/>
            </a:pPr>
            <a:r>
              <a:rPr lang="en-US" dirty="0"/>
              <a:t>You do not have to complete the questionnaire and can leave at any point without penalty/consequence.</a:t>
            </a:r>
          </a:p>
          <a:p>
            <a:pPr marL="0" indent="0">
              <a:buNone/>
            </a:pPr>
            <a:endParaRPr lang="en-US" dirty="0"/>
          </a:p>
          <a:p>
            <a:pPr marL="0" indent="0">
              <a:buNone/>
            </a:pPr>
            <a:r>
              <a:rPr lang="en-US" dirty="0"/>
              <a:t>You will be asked about phobias of animals (dogs/cats/spider etc.).</a:t>
            </a:r>
          </a:p>
          <a:p>
            <a:pPr marL="0" indent="0">
              <a:buNone/>
            </a:pPr>
            <a:r>
              <a:rPr lang="en-US" dirty="0"/>
              <a:t>Because phobias are distressing for some people you should be aware that they will be questions that will ask about them.</a:t>
            </a:r>
          </a:p>
          <a:p>
            <a:pPr marL="0" indent="0">
              <a:buNone/>
            </a:pPr>
            <a:endParaRPr lang="en-US" dirty="0"/>
          </a:p>
          <a:p>
            <a:pPr marL="0" indent="0">
              <a:buNone/>
            </a:pPr>
            <a:r>
              <a:rPr lang="en-US" dirty="0"/>
              <a:t>Please sign here to give your fully informed consent to take part.</a:t>
            </a:r>
          </a:p>
          <a:p>
            <a:pPr marL="0" indent="0">
              <a:buNone/>
            </a:pPr>
            <a:r>
              <a:rPr lang="en-US" dirty="0"/>
              <a:t>You can request a copy of the results if you wish. Your name/details will not be disclosed. Your questionnaire will be destroyed after 6 months.</a:t>
            </a:r>
            <a:endParaRPr lang="en-GB" dirty="0"/>
          </a:p>
        </p:txBody>
      </p:sp>
    </p:spTree>
    <p:extLst>
      <p:ext uri="{BB962C8B-B14F-4D97-AF65-F5344CB8AC3E}">
        <p14:creationId xmlns:p14="http://schemas.microsoft.com/office/powerpoint/2010/main" val="11812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C61B-63C4-4351-BA48-8B7A16A36CF9}"/>
              </a:ext>
            </a:extLst>
          </p:cNvPr>
          <p:cNvSpPr>
            <a:spLocks noGrp="1"/>
          </p:cNvSpPr>
          <p:nvPr>
            <p:ph type="title"/>
          </p:nvPr>
        </p:nvSpPr>
        <p:spPr>
          <a:xfrm>
            <a:off x="387626" y="219351"/>
            <a:ext cx="4263887" cy="708301"/>
          </a:xfrm>
        </p:spPr>
        <p:txBody>
          <a:bodyPr>
            <a:noAutofit/>
          </a:bodyPr>
          <a:lstStyle/>
          <a:p>
            <a:r>
              <a:rPr lang="en-GB" sz="2800" b="1" dirty="0"/>
              <a:t>Correlation</a:t>
            </a:r>
          </a:p>
        </p:txBody>
      </p:sp>
      <p:sp>
        <p:nvSpPr>
          <p:cNvPr id="3" name="Content Placeholder 2">
            <a:extLst>
              <a:ext uri="{FF2B5EF4-FFF2-40B4-BE49-F238E27FC236}">
                <a16:creationId xmlns:a16="http://schemas.microsoft.com/office/drawing/2014/main" id="{BA34EFA2-1EFD-4423-8256-023822F21166}"/>
              </a:ext>
            </a:extLst>
          </p:cNvPr>
          <p:cNvSpPr>
            <a:spLocks noGrp="1"/>
          </p:cNvSpPr>
          <p:nvPr>
            <p:ph sz="half" idx="1"/>
          </p:nvPr>
        </p:nvSpPr>
        <p:spPr>
          <a:xfrm>
            <a:off x="173934" y="1334605"/>
            <a:ext cx="4691270" cy="5304044"/>
          </a:xfrm>
        </p:spPr>
        <p:txBody>
          <a:bodyPr>
            <a:normAutofit fontScale="77500" lnSpcReduction="20000"/>
          </a:bodyPr>
          <a:lstStyle/>
          <a:p>
            <a:pPr marL="0" indent="0">
              <a:buNone/>
            </a:pPr>
            <a:r>
              <a:rPr lang="en-US" sz="2000" dirty="0"/>
              <a:t>A </a:t>
            </a:r>
            <a:r>
              <a:rPr lang="en-US" sz="2000" b="1" dirty="0"/>
              <a:t>correlation</a:t>
            </a:r>
            <a:r>
              <a:rPr lang="en-US" sz="2000" dirty="0"/>
              <a:t> is a technique designed to look for relationships between variables. Data can be gathered using a range of research methods, such as an observation or questionnaire, but the researcher analyses the data using a correlation. Researchers are looking for a relationship between </a:t>
            </a:r>
            <a:r>
              <a:rPr lang="en-US" sz="2000" b="1" dirty="0"/>
              <a:t>co-variables.</a:t>
            </a:r>
            <a:r>
              <a:rPr lang="en-US" sz="2000" dirty="0"/>
              <a:t> The way that these co-variables change when examined together tell us about the nature of the relationship between them. This can be seen when the co-variables are plotted on each axis of a scatter diagram.</a:t>
            </a:r>
          </a:p>
          <a:p>
            <a:r>
              <a:rPr lang="en-US" sz="2000" dirty="0"/>
              <a:t>A </a:t>
            </a:r>
            <a:r>
              <a:rPr lang="en-US" sz="2000" b="1" dirty="0"/>
              <a:t>positive correl</a:t>
            </a:r>
            <a:r>
              <a:rPr lang="en-US" sz="2000" dirty="0"/>
              <a:t>ation or relationship is found when a co-variable increases as the other co-variable increases. For example, we would expect the co-variable ‘time spent revising’ and the co-variable ‘percentage grade achieved on a test’ to show a positive correlation. This would mean that those who spend less time revising achieve a lower test score and those who spend a lot of time revising achieve a higher test score.</a:t>
            </a:r>
          </a:p>
          <a:p>
            <a:r>
              <a:rPr lang="en-US" sz="2000" dirty="0"/>
              <a:t>A </a:t>
            </a:r>
            <a:r>
              <a:rPr lang="en-US" sz="2000" b="1" dirty="0"/>
              <a:t>negative correlation </a:t>
            </a:r>
            <a:r>
              <a:rPr lang="en-US" sz="2000" dirty="0"/>
              <a:t>or relationship is found when one co-variable increases as the other co-variable decreases. For example, we would expect that as the co-variable ‘time spent on social media’ increases, the covariable ‘percentage grade achieved on a test’ would decrease. This would mean that the more time people spend on social media, the lower the test score, and the less time spent on social media the higher the test score.</a:t>
            </a:r>
            <a:endParaRPr lang="en-GB" sz="2000" dirty="0"/>
          </a:p>
        </p:txBody>
      </p:sp>
      <p:graphicFrame>
        <p:nvGraphicFramePr>
          <p:cNvPr id="6" name="Content Placeholder 5">
            <a:extLst>
              <a:ext uri="{FF2B5EF4-FFF2-40B4-BE49-F238E27FC236}">
                <a16:creationId xmlns:a16="http://schemas.microsoft.com/office/drawing/2014/main" id="{00962AA9-8F6C-4B87-ADCF-8DF5D612B174}"/>
              </a:ext>
            </a:extLst>
          </p:cNvPr>
          <p:cNvGraphicFramePr>
            <a:graphicFrameLocks noGrp="1"/>
          </p:cNvGraphicFramePr>
          <p:nvPr>
            <p:ph sz="half" idx="2"/>
            <p:extLst>
              <p:ext uri="{D42A27DB-BD31-4B8C-83A1-F6EECF244321}">
                <p14:modId xmlns:p14="http://schemas.microsoft.com/office/powerpoint/2010/main" val="982538371"/>
              </p:ext>
            </p:extLst>
          </p:nvPr>
        </p:nvGraphicFramePr>
        <p:xfrm>
          <a:off x="5078896" y="219351"/>
          <a:ext cx="6927572" cy="6454997"/>
        </p:xfrm>
        <a:graphic>
          <a:graphicData uri="http://schemas.openxmlformats.org/drawingml/2006/table">
            <a:tbl>
              <a:tblPr firstRow="1" bandRow="1">
                <a:tableStyleId>{5940675A-B579-460E-94D1-54222C63F5DA}</a:tableStyleId>
              </a:tblPr>
              <a:tblGrid>
                <a:gridCol w="3463786">
                  <a:extLst>
                    <a:ext uri="{9D8B030D-6E8A-4147-A177-3AD203B41FA5}">
                      <a16:colId xmlns:a16="http://schemas.microsoft.com/office/drawing/2014/main" val="2483880133"/>
                    </a:ext>
                  </a:extLst>
                </a:gridCol>
                <a:gridCol w="3463786">
                  <a:extLst>
                    <a:ext uri="{9D8B030D-6E8A-4147-A177-3AD203B41FA5}">
                      <a16:colId xmlns:a16="http://schemas.microsoft.com/office/drawing/2014/main" val="350518872"/>
                    </a:ext>
                  </a:extLst>
                </a:gridCol>
              </a:tblGrid>
              <a:tr h="439835">
                <a:tc gridSpan="2">
                  <a:txBody>
                    <a:bodyPr/>
                    <a:lstStyle/>
                    <a:p>
                      <a:pPr algn="ctr"/>
                      <a:r>
                        <a:rPr lang="en-GB" dirty="0"/>
                        <a:t>Correlation</a:t>
                      </a:r>
                    </a:p>
                  </a:txBody>
                  <a:tcPr/>
                </a:tc>
                <a:tc hMerge="1">
                  <a:txBody>
                    <a:bodyPr/>
                    <a:lstStyle/>
                    <a:p>
                      <a:endParaRPr lang="en-GB" dirty="0"/>
                    </a:p>
                  </a:txBody>
                  <a:tcPr/>
                </a:tc>
                <a:extLst>
                  <a:ext uri="{0D108BD9-81ED-4DB2-BD59-A6C34878D82A}">
                    <a16:rowId xmlns:a16="http://schemas.microsoft.com/office/drawing/2014/main" val="2344202176"/>
                  </a:ext>
                </a:extLst>
              </a:tr>
              <a:tr h="437322">
                <a:tc>
                  <a:txBody>
                    <a:bodyPr/>
                    <a:lstStyle/>
                    <a:p>
                      <a:r>
                        <a:rPr lang="en-GB" dirty="0"/>
                        <a:t>Strengths</a:t>
                      </a:r>
                    </a:p>
                  </a:txBody>
                  <a:tcPr/>
                </a:tc>
                <a:tc>
                  <a:txBody>
                    <a:bodyPr/>
                    <a:lstStyle/>
                    <a:p>
                      <a:r>
                        <a:rPr lang="en-GB" dirty="0"/>
                        <a:t>Weaknesses</a:t>
                      </a:r>
                    </a:p>
                  </a:txBody>
                  <a:tcPr/>
                </a:tc>
                <a:extLst>
                  <a:ext uri="{0D108BD9-81ED-4DB2-BD59-A6C34878D82A}">
                    <a16:rowId xmlns:a16="http://schemas.microsoft.com/office/drawing/2014/main" val="98969706"/>
                  </a:ext>
                </a:extLst>
              </a:tr>
              <a:tr h="2107933">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4269456131"/>
                  </a:ext>
                </a:extLst>
              </a:tr>
            </a:tbl>
          </a:graphicData>
        </a:graphic>
      </p:graphicFrame>
      <p:sp>
        <p:nvSpPr>
          <p:cNvPr id="5" name="Rectangle: Rounded Corners 4">
            <a:extLst>
              <a:ext uri="{FF2B5EF4-FFF2-40B4-BE49-F238E27FC236}">
                <a16:creationId xmlns:a16="http://schemas.microsoft.com/office/drawing/2014/main" id="{F686A1C5-68AD-445E-8AEA-33E3207F95F3}"/>
              </a:ext>
            </a:extLst>
          </p:cNvPr>
          <p:cNvSpPr/>
          <p:nvPr/>
        </p:nvSpPr>
        <p:spPr>
          <a:xfrm>
            <a:off x="185530" y="125896"/>
            <a:ext cx="3763618" cy="8945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6753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C61B-63C4-4351-BA48-8B7A16A36CF9}"/>
              </a:ext>
            </a:extLst>
          </p:cNvPr>
          <p:cNvSpPr>
            <a:spLocks noGrp="1"/>
          </p:cNvSpPr>
          <p:nvPr>
            <p:ph type="title"/>
          </p:nvPr>
        </p:nvSpPr>
        <p:spPr>
          <a:xfrm>
            <a:off x="387626" y="219351"/>
            <a:ext cx="4263887" cy="708301"/>
          </a:xfrm>
        </p:spPr>
        <p:txBody>
          <a:bodyPr>
            <a:noAutofit/>
          </a:bodyPr>
          <a:lstStyle/>
          <a:p>
            <a:r>
              <a:rPr lang="en-GB" sz="2800" b="1" dirty="0"/>
              <a:t>Case study</a:t>
            </a:r>
          </a:p>
        </p:txBody>
      </p:sp>
      <p:sp>
        <p:nvSpPr>
          <p:cNvPr id="3" name="Content Placeholder 2">
            <a:extLst>
              <a:ext uri="{FF2B5EF4-FFF2-40B4-BE49-F238E27FC236}">
                <a16:creationId xmlns:a16="http://schemas.microsoft.com/office/drawing/2014/main" id="{BA34EFA2-1EFD-4423-8256-023822F21166}"/>
              </a:ext>
            </a:extLst>
          </p:cNvPr>
          <p:cNvSpPr>
            <a:spLocks noGrp="1"/>
          </p:cNvSpPr>
          <p:nvPr>
            <p:ph sz="half" idx="1"/>
          </p:nvPr>
        </p:nvSpPr>
        <p:spPr>
          <a:xfrm>
            <a:off x="173934" y="1428060"/>
            <a:ext cx="4691270" cy="5304044"/>
          </a:xfrm>
        </p:spPr>
        <p:txBody>
          <a:bodyPr>
            <a:normAutofit/>
          </a:bodyPr>
          <a:lstStyle/>
          <a:p>
            <a:pPr marL="0" indent="0">
              <a:buNone/>
            </a:pPr>
            <a:r>
              <a:rPr lang="en-US" sz="2000" dirty="0"/>
              <a:t>A </a:t>
            </a:r>
            <a:r>
              <a:rPr lang="en-US" sz="2000" b="1" dirty="0"/>
              <a:t>case study </a:t>
            </a:r>
            <a:r>
              <a:rPr lang="en-US" sz="2000" dirty="0"/>
              <a:t>is an in-depth investigation into one person or a group of people. It typically involves the use of a range of research methods, such as interviews, experiments and observations. They are generally suitable for the study of unique or rare individuals, such as brain-damaged patients, or people with unique circumstances that a psychologist could not have staged for ethical or practical reasons.</a:t>
            </a:r>
            <a:endParaRPr lang="en-GB" sz="2000" dirty="0"/>
          </a:p>
        </p:txBody>
      </p:sp>
      <p:graphicFrame>
        <p:nvGraphicFramePr>
          <p:cNvPr id="6" name="Content Placeholder 5">
            <a:extLst>
              <a:ext uri="{FF2B5EF4-FFF2-40B4-BE49-F238E27FC236}">
                <a16:creationId xmlns:a16="http://schemas.microsoft.com/office/drawing/2014/main" id="{00962AA9-8F6C-4B87-ADCF-8DF5D612B174}"/>
              </a:ext>
            </a:extLst>
          </p:cNvPr>
          <p:cNvGraphicFramePr>
            <a:graphicFrameLocks noGrp="1"/>
          </p:cNvGraphicFramePr>
          <p:nvPr>
            <p:ph sz="half" idx="2"/>
            <p:extLst>
              <p:ext uri="{D42A27DB-BD31-4B8C-83A1-F6EECF244321}">
                <p14:modId xmlns:p14="http://schemas.microsoft.com/office/powerpoint/2010/main" val="541417945"/>
              </p:ext>
            </p:extLst>
          </p:nvPr>
        </p:nvGraphicFramePr>
        <p:xfrm>
          <a:off x="5078896" y="219351"/>
          <a:ext cx="6927572" cy="6454997"/>
        </p:xfrm>
        <a:graphic>
          <a:graphicData uri="http://schemas.openxmlformats.org/drawingml/2006/table">
            <a:tbl>
              <a:tblPr firstRow="1" bandRow="1">
                <a:tableStyleId>{5940675A-B579-460E-94D1-54222C63F5DA}</a:tableStyleId>
              </a:tblPr>
              <a:tblGrid>
                <a:gridCol w="3463786">
                  <a:extLst>
                    <a:ext uri="{9D8B030D-6E8A-4147-A177-3AD203B41FA5}">
                      <a16:colId xmlns:a16="http://schemas.microsoft.com/office/drawing/2014/main" val="2483880133"/>
                    </a:ext>
                  </a:extLst>
                </a:gridCol>
                <a:gridCol w="3463786">
                  <a:extLst>
                    <a:ext uri="{9D8B030D-6E8A-4147-A177-3AD203B41FA5}">
                      <a16:colId xmlns:a16="http://schemas.microsoft.com/office/drawing/2014/main" val="350518872"/>
                    </a:ext>
                  </a:extLst>
                </a:gridCol>
              </a:tblGrid>
              <a:tr h="439835">
                <a:tc gridSpan="2">
                  <a:txBody>
                    <a:bodyPr/>
                    <a:lstStyle/>
                    <a:p>
                      <a:pPr algn="ctr"/>
                      <a:r>
                        <a:rPr lang="en-GB" dirty="0"/>
                        <a:t>Case study</a:t>
                      </a:r>
                    </a:p>
                  </a:txBody>
                  <a:tcPr/>
                </a:tc>
                <a:tc hMerge="1">
                  <a:txBody>
                    <a:bodyPr/>
                    <a:lstStyle/>
                    <a:p>
                      <a:endParaRPr lang="en-GB" dirty="0"/>
                    </a:p>
                  </a:txBody>
                  <a:tcPr/>
                </a:tc>
                <a:extLst>
                  <a:ext uri="{0D108BD9-81ED-4DB2-BD59-A6C34878D82A}">
                    <a16:rowId xmlns:a16="http://schemas.microsoft.com/office/drawing/2014/main" val="2344202176"/>
                  </a:ext>
                </a:extLst>
              </a:tr>
              <a:tr h="437322">
                <a:tc>
                  <a:txBody>
                    <a:bodyPr/>
                    <a:lstStyle/>
                    <a:p>
                      <a:r>
                        <a:rPr lang="en-GB" dirty="0"/>
                        <a:t>Strengths</a:t>
                      </a:r>
                    </a:p>
                  </a:txBody>
                  <a:tcPr/>
                </a:tc>
                <a:tc>
                  <a:txBody>
                    <a:bodyPr/>
                    <a:lstStyle/>
                    <a:p>
                      <a:r>
                        <a:rPr lang="en-GB" dirty="0"/>
                        <a:t>Weaknesses</a:t>
                      </a:r>
                    </a:p>
                  </a:txBody>
                  <a:tcPr/>
                </a:tc>
                <a:extLst>
                  <a:ext uri="{0D108BD9-81ED-4DB2-BD59-A6C34878D82A}">
                    <a16:rowId xmlns:a16="http://schemas.microsoft.com/office/drawing/2014/main" val="98969706"/>
                  </a:ext>
                </a:extLst>
              </a:tr>
              <a:tr h="2107933">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4269456131"/>
                  </a:ext>
                </a:extLst>
              </a:tr>
            </a:tbl>
          </a:graphicData>
        </a:graphic>
      </p:graphicFrame>
      <p:sp>
        <p:nvSpPr>
          <p:cNvPr id="5" name="Rectangle: Rounded Corners 4">
            <a:extLst>
              <a:ext uri="{FF2B5EF4-FFF2-40B4-BE49-F238E27FC236}">
                <a16:creationId xmlns:a16="http://schemas.microsoft.com/office/drawing/2014/main" id="{F686A1C5-68AD-445E-8AEA-33E3207F95F3}"/>
              </a:ext>
            </a:extLst>
          </p:cNvPr>
          <p:cNvSpPr/>
          <p:nvPr/>
        </p:nvSpPr>
        <p:spPr>
          <a:xfrm>
            <a:off x="185530" y="125896"/>
            <a:ext cx="3763618" cy="8945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3428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DCC4-3AA5-4929-B136-96A6A96DB89B}"/>
              </a:ext>
            </a:extLst>
          </p:cNvPr>
          <p:cNvSpPr>
            <a:spLocks noGrp="1"/>
          </p:cNvSpPr>
          <p:nvPr>
            <p:ph type="title"/>
          </p:nvPr>
        </p:nvSpPr>
        <p:spPr>
          <a:xfrm>
            <a:off x="838199" y="354840"/>
            <a:ext cx="10515600" cy="575779"/>
          </a:xfrm>
        </p:spPr>
        <p:txBody>
          <a:bodyPr>
            <a:normAutofit fontScale="90000"/>
          </a:bodyPr>
          <a:lstStyle/>
          <a:p>
            <a:r>
              <a:rPr lang="en-GB" sz="3600" dirty="0"/>
              <a:t>Observation: </a:t>
            </a:r>
            <a:r>
              <a:rPr lang="en-GB" sz="1400" dirty="0"/>
              <a:t>An observation is a research method designed to  </a:t>
            </a:r>
            <a:r>
              <a:rPr lang="en-US" sz="1400" dirty="0"/>
              <a:t>simply observe and watch what people do in certain situations or environments. There are several different types of observation that are chosen according to the topic of investigation.</a:t>
            </a:r>
            <a:endParaRPr lang="en-GB" sz="3600" dirty="0"/>
          </a:p>
        </p:txBody>
      </p:sp>
      <p:sp>
        <p:nvSpPr>
          <p:cNvPr id="6" name="Rectangle: Rounded Corners 5">
            <a:extLst>
              <a:ext uri="{FF2B5EF4-FFF2-40B4-BE49-F238E27FC236}">
                <a16:creationId xmlns:a16="http://schemas.microsoft.com/office/drawing/2014/main" id="{FBCB5635-4A02-49F3-B7FD-DCBA149542CA}"/>
              </a:ext>
            </a:extLst>
          </p:cNvPr>
          <p:cNvSpPr/>
          <p:nvPr/>
        </p:nvSpPr>
        <p:spPr>
          <a:xfrm>
            <a:off x="649356" y="251791"/>
            <a:ext cx="10704443" cy="781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a:extLst>
              <a:ext uri="{FF2B5EF4-FFF2-40B4-BE49-F238E27FC236}">
                <a16:creationId xmlns:a16="http://schemas.microsoft.com/office/drawing/2014/main" id="{9B27069F-D908-47C3-A1C7-BC4B9C8642A8}"/>
              </a:ext>
            </a:extLst>
          </p:cNvPr>
          <p:cNvGraphicFramePr>
            <a:graphicFrameLocks noGrp="1"/>
          </p:cNvGraphicFramePr>
          <p:nvPr>
            <p:ph idx="1"/>
            <p:extLst>
              <p:ext uri="{D42A27DB-BD31-4B8C-83A1-F6EECF244321}">
                <p14:modId xmlns:p14="http://schemas.microsoft.com/office/powerpoint/2010/main" val="246987518"/>
              </p:ext>
            </p:extLst>
          </p:nvPr>
        </p:nvGraphicFramePr>
        <p:xfrm>
          <a:off x="371060" y="1147004"/>
          <a:ext cx="11261034" cy="3596640"/>
        </p:xfrm>
        <a:graphic>
          <a:graphicData uri="http://schemas.openxmlformats.org/drawingml/2006/table">
            <a:tbl>
              <a:tblPr firstRow="1" bandRow="1">
                <a:tableStyleId>{5940675A-B579-460E-94D1-54222C63F5DA}</a:tableStyleId>
              </a:tblPr>
              <a:tblGrid>
                <a:gridCol w="3753678">
                  <a:extLst>
                    <a:ext uri="{9D8B030D-6E8A-4147-A177-3AD203B41FA5}">
                      <a16:colId xmlns:a16="http://schemas.microsoft.com/office/drawing/2014/main" val="1161847777"/>
                    </a:ext>
                  </a:extLst>
                </a:gridCol>
                <a:gridCol w="3753678">
                  <a:extLst>
                    <a:ext uri="{9D8B030D-6E8A-4147-A177-3AD203B41FA5}">
                      <a16:colId xmlns:a16="http://schemas.microsoft.com/office/drawing/2014/main" val="2376832328"/>
                    </a:ext>
                  </a:extLst>
                </a:gridCol>
                <a:gridCol w="3753678">
                  <a:extLst>
                    <a:ext uri="{9D8B030D-6E8A-4147-A177-3AD203B41FA5}">
                      <a16:colId xmlns:a16="http://schemas.microsoft.com/office/drawing/2014/main" val="2283870457"/>
                    </a:ext>
                  </a:extLst>
                </a:gridCol>
              </a:tblGrid>
              <a:tr h="370840">
                <a:tc>
                  <a:txBody>
                    <a:bodyPr/>
                    <a:lstStyle/>
                    <a:p>
                      <a:r>
                        <a:rPr lang="en-US" sz="1400" dirty="0"/>
                        <a:t>A </a:t>
                      </a:r>
                      <a:r>
                        <a:rPr lang="en-US" sz="1400" b="1" dirty="0"/>
                        <a:t>naturalistic observation </a:t>
                      </a:r>
                      <a:r>
                        <a:rPr lang="en-US" sz="1400" dirty="0"/>
                        <a:t>is conducted in an</a:t>
                      </a:r>
                    </a:p>
                    <a:p>
                      <a:r>
                        <a:rPr lang="en-US" sz="1400" dirty="0"/>
                        <a:t>everyday environment where the behaviour</a:t>
                      </a:r>
                    </a:p>
                    <a:p>
                      <a:r>
                        <a:rPr lang="en-US" sz="1400" dirty="0"/>
                        <a:t>being studied would normally be seen. People in a naturalistic observation would be expected to behave normally and spontaneously, and a researcher will record what they see. Naturalistic observations are suitable when studying everyday behaviour.</a:t>
                      </a:r>
                      <a:endParaRPr lang="en-GB" sz="1400" dirty="0"/>
                    </a:p>
                  </a:txBody>
                  <a:tcPr/>
                </a:tc>
                <a:tc>
                  <a:txBody>
                    <a:bodyPr/>
                    <a:lstStyle/>
                    <a:p>
                      <a:r>
                        <a:rPr lang="en-US" sz="1400" b="1" dirty="0"/>
                        <a:t>Overt observations </a:t>
                      </a:r>
                      <a:r>
                        <a:rPr lang="en-US" sz="1400" dirty="0"/>
                        <a:t>are conducted with the participant’s knowledge that they are being observed and form part of an investigation.</a:t>
                      </a:r>
                    </a:p>
                  </a:txBody>
                  <a:tcPr/>
                </a:tc>
                <a:tc rowSpan="2">
                  <a:txBody>
                    <a:bodyPr/>
                    <a:lstStyle/>
                    <a:p>
                      <a:r>
                        <a:rPr lang="en-US" sz="1400" dirty="0"/>
                        <a:t>When an observer becomes involved in the group that they are observing, it is known as a </a:t>
                      </a:r>
                      <a:r>
                        <a:rPr lang="en-US" sz="1400" b="1" dirty="0"/>
                        <a:t>participant observation</a:t>
                      </a:r>
                      <a:r>
                        <a:rPr lang="en-US" sz="1400" dirty="0"/>
                        <a:t>. When the observer</a:t>
                      </a:r>
                    </a:p>
                    <a:p>
                      <a:r>
                        <a:rPr lang="en-US" sz="1400" dirty="0"/>
                        <a:t>simply stands back, watches and records without being actively involved, it is known as a </a:t>
                      </a:r>
                      <a:r>
                        <a:rPr lang="en-US" sz="1400" b="1" dirty="0"/>
                        <a:t>non-participant observation.</a:t>
                      </a:r>
                      <a:endParaRPr lang="en-GB" sz="1400" b="1" dirty="0"/>
                    </a:p>
                  </a:txBody>
                  <a:tcPr/>
                </a:tc>
                <a:extLst>
                  <a:ext uri="{0D108BD9-81ED-4DB2-BD59-A6C34878D82A}">
                    <a16:rowId xmlns:a16="http://schemas.microsoft.com/office/drawing/2014/main" val="2896950644"/>
                  </a:ext>
                </a:extLst>
              </a:tr>
              <a:tr h="370840">
                <a:tc>
                  <a:txBody>
                    <a:bodyPr/>
                    <a:lstStyle/>
                    <a:p>
                      <a:r>
                        <a:rPr lang="en-US" sz="1400" dirty="0"/>
                        <a:t>A </a:t>
                      </a:r>
                      <a:r>
                        <a:rPr lang="en-US" sz="1400" b="1" dirty="0"/>
                        <a:t>controlled or structured observation </a:t>
                      </a:r>
                      <a:r>
                        <a:rPr lang="en-US" sz="1400" dirty="0"/>
                        <a:t>tends to be conducted in a laboratory or controlled environment, where a researcher may stage a situation or set up the environment to encourage</a:t>
                      </a:r>
                    </a:p>
                    <a:p>
                      <a:r>
                        <a:rPr lang="en-US" sz="1400" dirty="0"/>
                        <a:t>the behaviour they are trying to investigate. This type of observation is suitable when it may not be practical for an observer to wait for a behaviour to occur naturally.</a:t>
                      </a:r>
                      <a:endParaRPr lang="en-GB" sz="1400" dirty="0"/>
                    </a:p>
                  </a:txBody>
                  <a:tcPr/>
                </a:tc>
                <a:tc>
                  <a:txBody>
                    <a:bodyPr/>
                    <a:lstStyle/>
                    <a:p>
                      <a:r>
                        <a:rPr lang="en-US" sz="1400" b="1" dirty="0"/>
                        <a:t>Covert observations </a:t>
                      </a:r>
                      <a:r>
                        <a:rPr lang="en-US" sz="1400" dirty="0"/>
                        <a:t>are conducted without the participants being aware that they are being watched. Structured observations tend to be overt because participants are invited to the controlled environment, and naturalistic observations can be</a:t>
                      </a:r>
                    </a:p>
                    <a:p>
                      <a:r>
                        <a:rPr lang="en-US" sz="1400" dirty="0"/>
                        <a:t>either covert or overt.</a:t>
                      </a:r>
                    </a:p>
                    <a:p>
                      <a:endParaRPr lang="en-GB" sz="1400" dirty="0"/>
                    </a:p>
                  </a:txBody>
                  <a:tcPr/>
                </a:tc>
                <a:tc vMerge="1">
                  <a:txBody>
                    <a:bodyPr/>
                    <a:lstStyle/>
                    <a:p>
                      <a:endParaRPr lang="en-GB" dirty="0"/>
                    </a:p>
                  </a:txBody>
                  <a:tcPr/>
                </a:tc>
                <a:extLst>
                  <a:ext uri="{0D108BD9-81ED-4DB2-BD59-A6C34878D82A}">
                    <a16:rowId xmlns:a16="http://schemas.microsoft.com/office/drawing/2014/main" val="958013403"/>
                  </a:ext>
                </a:extLst>
              </a:tr>
            </a:tbl>
          </a:graphicData>
        </a:graphic>
      </p:graphicFrame>
      <p:graphicFrame>
        <p:nvGraphicFramePr>
          <p:cNvPr id="7" name="Table 6">
            <a:extLst>
              <a:ext uri="{FF2B5EF4-FFF2-40B4-BE49-F238E27FC236}">
                <a16:creationId xmlns:a16="http://schemas.microsoft.com/office/drawing/2014/main" id="{5840BE05-095D-49E2-A59D-870F6C979B88}"/>
              </a:ext>
            </a:extLst>
          </p:cNvPr>
          <p:cNvGraphicFramePr>
            <a:graphicFrameLocks noGrp="1"/>
          </p:cNvGraphicFramePr>
          <p:nvPr>
            <p:extLst>
              <p:ext uri="{D42A27DB-BD31-4B8C-83A1-F6EECF244321}">
                <p14:modId xmlns:p14="http://schemas.microsoft.com/office/powerpoint/2010/main" val="3188801286"/>
              </p:ext>
            </p:extLst>
          </p:nvPr>
        </p:nvGraphicFramePr>
        <p:xfrm>
          <a:off x="371060" y="4856977"/>
          <a:ext cx="11383618" cy="1828800"/>
        </p:xfrm>
        <a:graphic>
          <a:graphicData uri="http://schemas.openxmlformats.org/drawingml/2006/table">
            <a:tbl>
              <a:tblPr firstRow="1" bandRow="1">
                <a:tableStyleId>{5940675A-B579-460E-94D1-54222C63F5DA}</a:tableStyleId>
              </a:tblPr>
              <a:tblGrid>
                <a:gridCol w="5691809">
                  <a:extLst>
                    <a:ext uri="{9D8B030D-6E8A-4147-A177-3AD203B41FA5}">
                      <a16:colId xmlns:a16="http://schemas.microsoft.com/office/drawing/2014/main" val="1666813172"/>
                    </a:ext>
                  </a:extLst>
                </a:gridCol>
                <a:gridCol w="5691809">
                  <a:extLst>
                    <a:ext uri="{9D8B030D-6E8A-4147-A177-3AD203B41FA5}">
                      <a16:colId xmlns:a16="http://schemas.microsoft.com/office/drawing/2014/main" val="1198816082"/>
                    </a:ext>
                  </a:extLst>
                </a:gridCol>
              </a:tblGrid>
              <a:tr h="364380">
                <a:tc>
                  <a:txBody>
                    <a:bodyPr/>
                    <a:lstStyle/>
                    <a:p>
                      <a:pPr algn="ctr"/>
                      <a:r>
                        <a:rPr lang="en-GB" dirty="0"/>
                        <a:t>Strengths</a:t>
                      </a:r>
                    </a:p>
                  </a:txBody>
                  <a:tcPr/>
                </a:tc>
                <a:tc>
                  <a:txBody>
                    <a:bodyPr/>
                    <a:lstStyle/>
                    <a:p>
                      <a:pPr algn="ctr"/>
                      <a:r>
                        <a:rPr lang="en-GB" dirty="0"/>
                        <a:t>Weaknesses</a:t>
                      </a:r>
                    </a:p>
                  </a:txBody>
                  <a:tcPr/>
                </a:tc>
                <a:extLst>
                  <a:ext uri="{0D108BD9-81ED-4DB2-BD59-A6C34878D82A}">
                    <a16:rowId xmlns:a16="http://schemas.microsoft.com/office/drawing/2014/main" val="3721406742"/>
                  </a:ext>
                </a:extLst>
              </a:tr>
              <a:tr h="874616">
                <a:tc>
                  <a:txBody>
                    <a:bodyPr/>
                    <a:lstStyle/>
                    <a:p>
                      <a:endParaRPr lang="en-GB"/>
                    </a:p>
                  </a:txBody>
                  <a:tcPr/>
                </a:tc>
                <a:tc>
                  <a:txBody>
                    <a:bodyPr/>
                    <a:lstStyle/>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341856902"/>
                  </a:ext>
                </a:extLst>
              </a:tr>
            </a:tbl>
          </a:graphicData>
        </a:graphic>
      </p:graphicFrame>
    </p:spTree>
    <p:extLst>
      <p:ext uri="{BB962C8B-B14F-4D97-AF65-F5344CB8AC3E}">
        <p14:creationId xmlns:p14="http://schemas.microsoft.com/office/powerpoint/2010/main" val="352296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aphicFrame>
        <p:nvGraphicFramePr>
          <p:cNvPr id="195" name="Google Shape;195;p23"/>
          <p:cNvGraphicFramePr/>
          <p:nvPr>
            <p:extLst>
              <p:ext uri="{D42A27DB-BD31-4B8C-83A1-F6EECF244321}">
                <p14:modId xmlns:p14="http://schemas.microsoft.com/office/powerpoint/2010/main" val="2155320267"/>
              </p:ext>
            </p:extLst>
          </p:nvPr>
        </p:nvGraphicFramePr>
        <p:xfrm>
          <a:off x="251792" y="170774"/>
          <a:ext cx="2251875" cy="1919565"/>
        </p:xfrm>
        <a:graphic>
          <a:graphicData uri="http://schemas.openxmlformats.org/drawingml/2006/table">
            <a:tbl>
              <a:tblPr firstRow="1" bandRow="1">
                <a:noFill/>
              </a:tblPr>
              <a:tblGrid>
                <a:gridCol w="2251875">
                  <a:extLst>
                    <a:ext uri="{9D8B030D-6E8A-4147-A177-3AD203B41FA5}">
                      <a16:colId xmlns:a16="http://schemas.microsoft.com/office/drawing/2014/main" val="20000"/>
                    </a:ext>
                  </a:extLst>
                </a:gridCol>
              </a:tblGrid>
              <a:tr h="198850">
                <a:tc>
                  <a:txBody>
                    <a:bodyPr/>
                    <a:lstStyle/>
                    <a:p>
                      <a:pPr marL="0" marR="0" lvl="0" indent="0" algn="ctr" rtl="0">
                        <a:spcBef>
                          <a:spcPts val="0"/>
                        </a:spcBef>
                        <a:spcAft>
                          <a:spcPts val="0"/>
                        </a:spcAft>
                        <a:buNone/>
                      </a:pPr>
                      <a:r>
                        <a:rPr lang="en-GB" sz="1600"/>
                        <a:t>Standard form</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584275">
                <a:tc>
                  <a:txBody>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Standard form is a way of writing down large or small numbers without including all the digits for example…</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10 x 10 x 10 x10 x 10 x 10 </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10 to the power of 6 = 10</a:t>
                      </a:r>
                      <a:r>
                        <a:rPr lang="en-GB" sz="1200" baseline="30000" dirty="0">
                          <a:solidFill>
                            <a:schemeClr val="dk1"/>
                          </a:solidFill>
                          <a:latin typeface="Calibri"/>
                          <a:ea typeface="Calibri"/>
                          <a:cs typeface="Calibri"/>
                          <a:sym typeface="Calibri"/>
                        </a:rPr>
                        <a:t>6 </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3200 written in standard form would be 3.2 x 10</a:t>
                      </a:r>
                      <a:r>
                        <a:rPr lang="en-GB" sz="1200" baseline="30000" dirty="0">
                          <a:solidFill>
                            <a:schemeClr val="dk1"/>
                          </a:solidFill>
                          <a:latin typeface="Calibri"/>
                          <a:ea typeface="Calibri"/>
                          <a:cs typeface="Calibri"/>
                          <a:sym typeface="Calibri"/>
                        </a:rPr>
                        <a:t>3</a:t>
                      </a:r>
                      <a:endParaRPr sz="1200" dirty="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96" name="Google Shape;196;p23"/>
          <p:cNvGraphicFramePr/>
          <p:nvPr>
            <p:extLst>
              <p:ext uri="{D42A27DB-BD31-4B8C-83A1-F6EECF244321}">
                <p14:modId xmlns:p14="http://schemas.microsoft.com/office/powerpoint/2010/main" val="516150485"/>
              </p:ext>
            </p:extLst>
          </p:nvPr>
        </p:nvGraphicFramePr>
        <p:xfrm>
          <a:off x="3192580" y="140936"/>
          <a:ext cx="2345150" cy="1979240"/>
        </p:xfrm>
        <a:graphic>
          <a:graphicData uri="http://schemas.openxmlformats.org/drawingml/2006/table">
            <a:tbl>
              <a:tblPr firstRow="1" bandRow="1">
                <a:noFill/>
              </a:tblPr>
              <a:tblGrid>
                <a:gridCol w="2345150">
                  <a:extLst>
                    <a:ext uri="{9D8B030D-6E8A-4147-A177-3AD203B41FA5}">
                      <a16:colId xmlns:a16="http://schemas.microsoft.com/office/drawing/2014/main" val="20000"/>
                    </a:ext>
                  </a:extLst>
                </a:gridCol>
              </a:tblGrid>
              <a:tr h="0">
                <a:tc>
                  <a:txBody>
                    <a:bodyPr/>
                    <a:lstStyle/>
                    <a:p>
                      <a:pPr marL="0" marR="0" lvl="0" indent="0" algn="ctr" rtl="0">
                        <a:spcBef>
                          <a:spcPts val="0"/>
                        </a:spcBef>
                        <a:spcAft>
                          <a:spcPts val="0"/>
                        </a:spcAft>
                        <a:buNone/>
                      </a:pPr>
                      <a:r>
                        <a:rPr lang="en-GB" sz="1600"/>
                        <a:t>Decimals</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643950">
                <a:tc>
                  <a:txBody>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Decimal form refers to any number in the base-ten system</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Numbers are thought of as over 10 or in items of tenths</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So the fraction ½ written as a number ‘over’ 10 would be 5 over ten or 5/10 </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5/10 = 0.05</a:t>
                      </a:r>
                      <a:endParaRPr dirty="0"/>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97" name="Google Shape;197;p23"/>
          <p:cNvGraphicFramePr/>
          <p:nvPr>
            <p:extLst>
              <p:ext uri="{D42A27DB-BD31-4B8C-83A1-F6EECF244321}">
                <p14:modId xmlns:p14="http://schemas.microsoft.com/office/powerpoint/2010/main" val="1185658055"/>
              </p:ext>
            </p:extLst>
          </p:nvPr>
        </p:nvGraphicFramePr>
        <p:xfrm>
          <a:off x="2912219" y="2357197"/>
          <a:ext cx="2875125" cy="3464944"/>
        </p:xfrm>
        <a:graphic>
          <a:graphicData uri="http://schemas.openxmlformats.org/drawingml/2006/table">
            <a:tbl>
              <a:tblPr firstRow="1" bandRow="1">
                <a:noFill/>
              </a:tblPr>
              <a:tblGrid>
                <a:gridCol w="2875125">
                  <a:extLst>
                    <a:ext uri="{9D8B030D-6E8A-4147-A177-3AD203B41FA5}">
                      <a16:colId xmlns:a16="http://schemas.microsoft.com/office/drawing/2014/main" val="20000"/>
                    </a:ext>
                  </a:extLst>
                </a:gridCol>
              </a:tblGrid>
              <a:tr h="813174">
                <a:tc>
                  <a:txBody>
                    <a:bodyPr/>
                    <a:lstStyle/>
                    <a:p>
                      <a:pPr marL="0" marR="0" lvl="0" indent="0" algn="ctr" rtl="0">
                        <a:spcBef>
                          <a:spcPts val="0"/>
                        </a:spcBef>
                        <a:spcAft>
                          <a:spcPts val="0"/>
                        </a:spcAft>
                        <a:buNone/>
                      </a:pPr>
                      <a:r>
                        <a:rPr lang="en-GB" sz="1600"/>
                        <a:t>Rounding numbers</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2502715">
                <a:tc>
                  <a:txBody>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You are likely to be asked to round to 2 decimal places (2dp) to do this look at the second number after the decimal place. Underline it and circle the number next to it, if that number is ‘5 or more’ you would round up. If not you would keep it the same.  E.g. 4.5678 would round to 4.57 because the 7 which is next to the 6 is ‘5 or more’. </a:t>
                      </a:r>
                      <a:endParaRPr sz="1200" dirty="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98" name="Google Shape;198;p23"/>
          <p:cNvPicPr preferRelativeResize="0"/>
          <p:nvPr/>
        </p:nvPicPr>
        <p:blipFill rotWithShape="1">
          <a:blip r:embed="rId3">
            <a:alphaModFix/>
          </a:blip>
          <a:srcRect l="7511" t="11199" r="7031" b="6268"/>
          <a:stretch/>
        </p:blipFill>
        <p:spPr>
          <a:xfrm>
            <a:off x="251792" y="2251430"/>
            <a:ext cx="2190646" cy="2108879"/>
          </a:xfrm>
          <a:prstGeom prst="rect">
            <a:avLst/>
          </a:prstGeom>
          <a:noFill/>
          <a:ln>
            <a:noFill/>
          </a:ln>
        </p:spPr>
      </p:pic>
      <p:graphicFrame>
        <p:nvGraphicFramePr>
          <p:cNvPr id="199" name="Google Shape;199;p23"/>
          <p:cNvGraphicFramePr/>
          <p:nvPr>
            <p:extLst>
              <p:ext uri="{D42A27DB-BD31-4B8C-83A1-F6EECF244321}">
                <p14:modId xmlns:p14="http://schemas.microsoft.com/office/powerpoint/2010/main" val="125925276"/>
              </p:ext>
            </p:extLst>
          </p:nvPr>
        </p:nvGraphicFramePr>
        <p:xfrm>
          <a:off x="9193983" y="127512"/>
          <a:ext cx="2641640" cy="4524525"/>
        </p:xfrm>
        <a:graphic>
          <a:graphicData uri="http://schemas.openxmlformats.org/drawingml/2006/table">
            <a:tbl>
              <a:tblPr firstRow="1" bandRow="1">
                <a:noFill/>
              </a:tblPr>
              <a:tblGrid>
                <a:gridCol w="2641640">
                  <a:extLst>
                    <a:ext uri="{9D8B030D-6E8A-4147-A177-3AD203B41FA5}">
                      <a16:colId xmlns:a16="http://schemas.microsoft.com/office/drawing/2014/main" val="20000"/>
                    </a:ext>
                  </a:extLst>
                </a:gridCol>
              </a:tblGrid>
              <a:tr h="528150">
                <a:tc>
                  <a:txBody>
                    <a:bodyPr/>
                    <a:lstStyle/>
                    <a:p>
                      <a:pPr marL="0" marR="0" lvl="0" indent="0" algn="ctr" rtl="0">
                        <a:spcBef>
                          <a:spcPts val="0"/>
                        </a:spcBef>
                        <a:spcAft>
                          <a:spcPts val="0"/>
                        </a:spcAft>
                        <a:buNone/>
                      </a:pPr>
                      <a:r>
                        <a:rPr lang="en-GB" sz="1600"/>
                        <a:t>Significant Figures</a:t>
                      </a:r>
                      <a:endParaRPr sz="1600"/>
                    </a:p>
                  </a:txBody>
                  <a:tcPr marL="91450" marR="91450" marT="45725" marB="45725"/>
                </a:tc>
                <a:extLst>
                  <a:ext uri="{0D108BD9-81ED-4DB2-BD59-A6C34878D82A}">
                    <a16:rowId xmlns:a16="http://schemas.microsoft.com/office/drawing/2014/main" val="10000"/>
                  </a:ext>
                </a:extLst>
              </a:tr>
              <a:tr h="3996375">
                <a:tc>
                  <a:txBody>
                    <a:bodyPr/>
                    <a:lstStyle/>
                    <a:p>
                      <a:pPr marL="0" marR="0" lvl="0" indent="0" algn="l" rtl="0">
                        <a:spcBef>
                          <a:spcPts val="0"/>
                        </a:spcBef>
                        <a:spcAft>
                          <a:spcPts val="0"/>
                        </a:spcAft>
                        <a:buNone/>
                      </a:pPr>
                      <a:r>
                        <a:rPr lang="en-GB" sz="1200" dirty="0"/>
                        <a:t>                                                                                                                                               </a:t>
                      </a:r>
                      <a:endParaRPr dirty="0"/>
                    </a:p>
                  </a:txBody>
                  <a:tcPr marL="91450" marR="91450" marT="45725" marB="45725"/>
                </a:tc>
                <a:extLst>
                  <a:ext uri="{0D108BD9-81ED-4DB2-BD59-A6C34878D82A}">
                    <a16:rowId xmlns:a16="http://schemas.microsoft.com/office/drawing/2014/main" val="10001"/>
                  </a:ext>
                </a:extLst>
              </a:tr>
            </a:tbl>
          </a:graphicData>
        </a:graphic>
      </p:graphicFrame>
      <p:pic>
        <p:nvPicPr>
          <p:cNvPr id="200" name="Google Shape;200;p23"/>
          <p:cNvPicPr preferRelativeResize="0"/>
          <p:nvPr/>
        </p:nvPicPr>
        <p:blipFill rotWithShape="1">
          <a:blip r:embed="rId4">
            <a:alphaModFix/>
          </a:blip>
          <a:srcRect/>
          <a:stretch/>
        </p:blipFill>
        <p:spPr>
          <a:xfrm>
            <a:off x="9399465" y="737818"/>
            <a:ext cx="2436158" cy="1255935"/>
          </a:xfrm>
          <a:prstGeom prst="rect">
            <a:avLst/>
          </a:prstGeom>
          <a:noFill/>
          <a:ln>
            <a:noFill/>
          </a:ln>
        </p:spPr>
      </p:pic>
      <p:sp>
        <p:nvSpPr>
          <p:cNvPr id="201" name="Google Shape;201;p23"/>
          <p:cNvSpPr txBox="1"/>
          <p:nvPr/>
        </p:nvSpPr>
        <p:spPr>
          <a:xfrm>
            <a:off x="9279781" y="2109518"/>
            <a:ext cx="2436158" cy="15542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e.g. </a:t>
            </a:r>
            <a:r>
              <a:rPr lang="en-GB" sz="1200" b="1" i="0" u="none" strike="noStrike" cap="none" dirty="0">
                <a:solidFill>
                  <a:schemeClr val="dk1"/>
                </a:solidFill>
                <a:latin typeface="Calibri"/>
                <a:ea typeface="Calibri"/>
                <a:cs typeface="Calibri"/>
                <a:sym typeface="Calibri"/>
              </a:rPr>
              <a:t>round 3268 to 1 sf</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the first significant figure is a 3, which represents 300, so we need to round to the nearest thousand. The number next to the 3 is a 2 which isn’t ‘5 or more’ so we round down to 3000.</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p:txBody>
      </p:sp>
      <p:pic>
        <p:nvPicPr>
          <p:cNvPr id="202" name="Google Shape;202;p23"/>
          <p:cNvPicPr preferRelativeResize="0"/>
          <p:nvPr/>
        </p:nvPicPr>
        <p:blipFill rotWithShape="1">
          <a:blip r:embed="rId5">
            <a:alphaModFix/>
          </a:blip>
          <a:srcRect/>
          <a:stretch/>
        </p:blipFill>
        <p:spPr>
          <a:xfrm>
            <a:off x="9342310" y="3807321"/>
            <a:ext cx="2249428" cy="728929"/>
          </a:xfrm>
          <a:prstGeom prst="rect">
            <a:avLst/>
          </a:prstGeom>
          <a:noFill/>
          <a:ln>
            <a:noFill/>
          </a:ln>
        </p:spPr>
      </p:pic>
      <p:pic>
        <p:nvPicPr>
          <p:cNvPr id="203" name="Google Shape;203;p23"/>
          <p:cNvPicPr preferRelativeResize="0"/>
          <p:nvPr/>
        </p:nvPicPr>
        <p:blipFill rotWithShape="1">
          <a:blip r:embed="rId6">
            <a:alphaModFix/>
          </a:blip>
          <a:srcRect/>
          <a:stretch/>
        </p:blipFill>
        <p:spPr>
          <a:xfrm>
            <a:off x="2998017" y="3230331"/>
            <a:ext cx="2789327" cy="859338"/>
          </a:xfrm>
          <a:prstGeom prst="rect">
            <a:avLst/>
          </a:prstGeom>
          <a:noFill/>
          <a:ln>
            <a:noFill/>
          </a:ln>
        </p:spPr>
      </p:pic>
      <p:graphicFrame>
        <p:nvGraphicFramePr>
          <p:cNvPr id="204" name="Google Shape;204;p23"/>
          <p:cNvGraphicFramePr/>
          <p:nvPr>
            <p:extLst>
              <p:ext uri="{D42A27DB-BD31-4B8C-83A1-F6EECF244321}">
                <p14:modId xmlns:p14="http://schemas.microsoft.com/office/powerpoint/2010/main" val="4287654779"/>
              </p:ext>
            </p:extLst>
          </p:nvPr>
        </p:nvGraphicFramePr>
        <p:xfrm>
          <a:off x="144910" y="4536250"/>
          <a:ext cx="2547725" cy="2233450"/>
        </p:xfrm>
        <a:graphic>
          <a:graphicData uri="http://schemas.openxmlformats.org/drawingml/2006/table">
            <a:tbl>
              <a:tblPr firstRow="1" bandRow="1">
                <a:noFill/>
              </a:tblPr>
              <a:tblGrid>
                <a:gridCol w="2547725">
                  <a:extLst>
                    <a:ext uri="{9D8B030D-6E8A-4147-A177-3AD203B41FA5}">
                      <a16:colId xmlns:a16="http://schemas.microsoft.com/office/drawing/2014/main" val="20000"/>
                    </a:ext>
                  </a:extLst>
                </a:gridCol>
              </a:tblGrid>
              <a:tr h="390100">
                <a:tc>
                  <a:txBody>
                    <a:bodyPr/>
                    <a:lstStyle/>
                    <a:p>
                      <a:pPr marL="0" marR="0" lvl="0" indent="0" algn="ctr" rtl="0">
                        <a:spcBef>
                          <a:spcPts val="0"/>
                        </a:spcBef>
                        <a:spcAft>
                          <a:spcPts val="0"/>
                        </a:spcAft>
                        <a:buNone/>
                      </a:pPr>
                      <a:r>
                        <a:rPr lang="en-GB" sz="1600"/>
                        <a:t>Ratio</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843350">
                <a:tc>
                  <a:txBody>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Ratios are used to compare quantities.</a:t>
                      </a:r>
                      <a:endParaRPr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A ratio shows how much one thing compares to another. For example the ratio of 2 : 3 means for every 2 the first person gets the second person would get 3 parts.</a:t>
                      </a:r>
                      <a:endParaRPr sz="1200" dirty="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3" name="Google Shape;196;p23">
            <a:extLst>
              <a:ext uri="{FF2B5EF4-FFF2-40B4-BE49-F238E27FC236}">
                <a16:creationId xmlns:a16="http://schemas.microsoft.com/office/drawing/2014/main" id="{88D262F5-A237-4275-8BE7-22672FCE2E1A}"/>
              </a:ext>
            </a:extLst>
          </p:cNvPr>
          <p:cNvGraphicFramePr/>
          <p:nvPr>
            <p:extLst>
              <p:ext uri="{D42A27DB-BD31-4B8C-83A1-F6EECF244321}">
                <p14:modId xmlns:p14="http://schemas.microsoft.com/office/powerpoint/2010/main" val="1110319884"/>
              </p:ext>
            </p:extLst>
          </p:nvPr>
        </p:nvGraphicFramePr>
        <p:xfrm>
          <a:off x="6257125" y="140936"/>
          <a:ext cx="2422322" cy="4084340"/>
        </p:xfrm>
        <a:graphic>
          <a:graphicData uri="http://schemas.openxmlformats.org/drawingml/2006/table">
            <a:tbl>
              <a:tblPr firstRow="1" bandRow="1">
                <a:noFill/>
              </a:tblPr>
              <a:tblGrid>
                <a:gridCol w="2422322">
                  <a:extLst>
                    <a:ext uri="{9D8B030D-6E8A-4147-A177-3AD203B41FA5}">
                      <a16:colId xmlns:a16="http://schemas.microsoft.com/office/drawing/2014/main" val="20000"/>
                    </a:ext>
                  </a:extLst>
                </a:gridCol>
              </a:tblGrid>
              <a:tr h="0">
                <a:tc>
                  <a:txBody>
                    <a:bodyPr/>
                    <a:lstStyle/>
                    <a:p>
                      <a:pPr marL="0" marR="0" lvl="0" indent="0" algn="ctr" rtl="0">
                        <a:spcBef>
                          <a:spcPts val="0"/>
                        </a:spcBef>
                        <a:spcAft>
                          <a:spcPts val="0"/>
                        </a:spcAft>
                        <a:buNone/>
                      </a:pPr>
                      <a:r>
                        <a:rPr lang="en-GB" sz="1600" dirty="0"/>
                        <a:t>Fractions</a:t>
                      </a:r>
                      <a:endParaRPr sz="1600" dirty="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643950">
                <a:tc>
                  <a:txBody>
                    <a:bodyPr/>
                    <a:lstStyle/>
                    <a:p>
                      <a:pPr marL="0" marR="0" lvl="0" indent="0" algn="l" rtl="0">
                        <a:spcBef>
                          <a:spcPts val="0"/>
                        </a:spcBef>
                        <a:spcAft>
                          <a:spcPts val="0"/>
                        </a:spcAft>
                        <a:buNone/>
                      </a:pPr>
                      <a:r>
                        <a:rPr lang="en-US" sz="1200" dirty="0"/>
                        <a:t>Fractions can also be used to show proportions. If you have a total (or</a:t>
                      </a:r>
                    </a:p>
                    <a:p>
                      <a:pPr marL="0" marR="0" lvl="0" indent="0" algn="l" rtl="0">
                        <a:spcBef>
                          <a:spcPts val="0"/>
                        </a:spcBef>
                        <a:spcAft>
                          <a:spcPts val="0"/>
                        </a:spcAft>
                        <a:buNone/>
                      </a:pPr>
                      <a:r>
                        <a:rPr lang="en-US" sz="1200" dirty="0"/>
                        <a:t>whole) number of something, then you can work out fractions to show</a:t>
                      </a:r>
                    </a:p>
                    <a:p>
                      <a:pPr marL="0" marR="0" lvl="0" indent="0" algn="l" rtl="0">
                        <a:spcBef>
                          <a:spcPts val="0"/>
                        </a:spcBef>
                        <a:spcAft>
                          <a:spcPts val="0"/>
                        </a:spcAft>
                        <a:buNone/>
                      </a:pPr>
                      <a:r>
                        <a:rPr lang="en-US" sz="1200" dirty="0"/>
                        <a:t>differences within the whole. In a survey about happiness, for example, 60 participants claimed to be happy. These participants fell into four age bands.</a:t>
                      </a:r>
                    </a:p>
                    <a:p>
                      <a:pPr algn="l"/>
                      <a:r>
                        <a:rPr lang="en-US" sz="1200" b="0" i="0" u="none" strike="noStrike" baseline="0" dirty="0">
                          <a:latin typeface="AptiferSansLTPro-Light"/>
                        </a:rPr>
                        <a:t>Usually, you reduce the fraction by dividing the top and the bottom</a:t>
                      </a:r>
                    </a:p>
                    <a:p>
                      <a:pPr algn="l"/>
                      <a:r>
                        <a:rPr lang="en-US" sz="1200" b="0" i="0" u="none" strike="noStrike" baseline="0" dirty="0">
                          <a:latin typeface="AptiferSansLTPro-Light"/>
                        </a:rPr>
                        <a:t>numbers as far as you can. In this case, however, sticking to twelfths allows you to compare across the age bands. Note that if your calculations are correct, the fractions should add up to a whole number:</a:t>
                      </a:r>
                    </a:p>
                    <a:p>
                      <a:pPr algn="l"/>
                      <a:endParaRPr lang="en-US" sz="1200" b="0" i="0" u="none" strike="noStrike" baseline="0" dirty="0">
                        <a:latin typeface="AptiferSansLTPro-Light"/>
                      </a:endParaRPr>
                    </a:p>
                    <a:p>
                      <a:pPr algn="l"/>
                      <a:endParaRPr lang="en-US" sz="1200" b="0" i="0" u="none" strike="noStrike" baseline="0" dirty="0">
                        <a:latin typeface="AptiferSansLTPro-Light"/>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2DFF2B63-F0D9-4356-8D69-ABC4BF8058FD}"/>
              </a:ext>
            </a:extLst>
          </p:cNvPr>
          <p:cNvPicPr>
            <a:picLocks noChangeAspect="1"/>
          </p:cNvPicPr>
          <p:nvPr/>
        </p:nvPicPr>
        <p:blipFill>
          <a:blip r:embed="rId7"/>
          <a:stretch>
            <a:fillRect/>
          </a:stretch>
        </p:blipFill>
        <p:spPr>
          <a:xfrm>
            <a:off x="6267830" y="3895765"/>
            <a:ext cx="2052158" cy="269156"/>
          </a:xfrm>
          <a:prstGeom prst="rect">
            <a:avLst/>
          </a:prstGeom>
        </p:spPr>
      </p:pic>
      <p:pic>
        <p:nvPicPr>
          <p:cNvPr id="3" name="Picture 2">
            <a:extLst>
              <a:ext uri="{FF2B5EF4-FFF2-40B4-BE49-F238E27FC236}">
                <a16:creationId xmlns:a16="http://schemas.microsoft.com/office/drawing/2014/main" id="{2CF56E2C-8A6B-4FD8-ACB2-B551DF452562}"/>
              </a:ext>
            </a:extLst>
          </p:cNvPr>
          <p:cNvPicPr>
            <a:picLocks noChangeAspect="1"/>
          </p:cNvPicPr>
          <p:nvPr/>
        </p:nvPicPr>
        <p:blipFill>
          <a:blip r:embed="rId8"/>
          <a:stretch>
            <a:fillRect/>
          </a:stretch>
        </p:blipFill>
        <p:spPr>
          <a:xfrm>
            <a:off x="5960083" y="5435891"/>
            <a:ext cx="5755856" cy="1119539"/>
          </a:xfrm>
          <a:prstGeom prst="rect">
            <a:avLst/>
          </a:prstGeom>
        </p:spPr>
      </p:pic>
      <p:sp>
        <p:nvSpPr>
          <p:cNvPr id="4" name="Arrow: Down 3">
            <a:extLst>
              <a:ext uri="{FF2B5EF4-FFF2-40B4-BE49-F238E27FC236}">
                <a16:creationId xmlns:a16="http://schemas.microsoft.com/office/drawing/2014/main" id="{00621C4F-FD62-4E15-B0AD-CBCF0A0AE067}"/>
              </a:ext>
            </a:extLst>
          </p:cNvPr>
          <p:cNvSpPr/>
          <p:nvPr/>
        </p:nvSpPr>
        <p:spPr>
          <a:xfrm>
            <a:off x="7293909" y="4536250"/>
            <a:ext cx="352595" cy="632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p24"/>
          <p:cNvGraphicFramePr/>
          <p:nvPr/>
        </p:nvGraphicFramePr>
        <p:xfrm>
          <a:off x="109182" y="100259"/>
          <a:ext cx="4421875" cy="2178900"/>
        </p:xfrm>
        <a:graphic>
          <a:graphicData uri="http://schemas.openxmlformats.org/drawingml/2006/table">
            <a:tbl>
              <a:tblPr firstRow="1" bandRow="1">
                <a:noFill/>
              </a:tblPr>
              <a:tblGrid>
                <a:gridCol w="4421875">
                  <a:extLst>
                    <a:ext uri="{9D8B030D-6E8A-4147-A177-3AD203B41FA5}">
                      <a16:colId xmlns:a16="http://schemas.microsoft.com/office/drawing/2014/main" val="20000"/>
                    </a:ext>
                  </a:extLst>
                </a:gridCol>
              </a:tblGrid>
              <a:tr h="380575">
                <a:tc>
                  <a:txBody>
                    <a:bodyPr/>
                    <a:lstStyle/>
                    <a:p>
                      <a:pPr marL="0" marR="0" lvl="0" indent="0" algn="ctr" rtl="0">
                        <a:spcBef>
                          <a:spcPts val="0"/>
                        </a:spcBef>
                        <a:spcAft>
                          <a:spcPts val="0"/>
                        </a:spcAft>
                        <a:buNone/>
                      </a:pPr>
                      <a:r>
                        <a:rPr lang="en-GB" sz="1600"/>
                        <a:t>Percentages</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798325">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A percentage is a fraction of 100</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To work out a percentage just work out the fraction and multiply by 100</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Example: if 200 people were surveyed to find out how many thought practice, genetic make-up or good schooling were the reasons for something having a good memory</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A fourth option ‘do not know’ was added</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To find the percentage for each option divide the answer number by 200 and multiply by 100.</a:t>
                      </a:r>
                      <a:endParaRPr sz="120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10" name="Google Shape;210;p24"/>
          <p:cNvGraphicFramePr/>
          <p:nvPr/>
        </p:nvGraphicFramePr>
        <p:xfrm>
          <a:off x="4585649" y="145421"/>
          <a:ext cx="7462150" cy="6501436"/>
        </p:xfrm>
        <a:graphic>
          <a:graphicData uri="http://schemas.openxmlformats.org/drawingml/2006/table">
            <a:tbl>
              <a:tblPr>
                <a:noFill/>
              </a:tblPr>
              <a:tblGrid>
                <a:gridCol w="2456600">
                  <a:extLst>
                    <a:ext uri="{9D8B030D-6E8A-4147-A177-3AD203B41FA5}">
                      <a16:colId xmlns:a16="http://schemas.microsoft.com/office/drawing/2014/main" val="20000"/>
                    </a:ext>
                  </a:extLst>
                </a:gridCol>
                <a:gridCol w="2674950">
                  <a:extLst>
                    <a:ext uri="{9D8B030D-6E8A-4147-A177-3AD203B41FA5}">
                      <a16:colId xmlns:a16="http://schemas.microsoft.com/office/drawing/2014/main" val="20001"/>
                    </a:ext>
                  </a:extLst>
                </a:gridCol>
                <a:gridCol w="1282900">
                  <a:extLst>
                    <a:ext uri="{9D8B030D-6E8A-4147-A177-3AD203B41FA5}">
                      <a16:colId xmlns:a16="http://schemas.microsoft.com/office/drawing/2014/main" val="20002"/>
                    </a:ext>
                  </a:extLst>
                </a:gridCol>
                <a:gridCol w="1047700">
                  <a:extLst>
                    <a:ext uri="{9D8B030D-6E8A-4147-A177-3AD203B41FA5}">
                      <a16:colId xmlns:a16="http://schemas.microsoft.com/office/drawing/2014/main" val="20003"/>
                    </a:ext>
                  </a:extLst>
                </a:gridCol>
              </a:tblGrid>
              <a:tr h="405675">
                <a:tc>
                  <a:txBody>
                    <a:bodyPr/>
                    <a:lstStyle/>
                    <a:p>
                      <a:pPr marL="0" marR="0" lvl="0" indent="0" algn="ctr" rtl="0">
                        <a:lnSpc>
                          <a:spcPct val="115000"/>
                        </a:lnSpc>
                        <a:spcBef>
                          <a:spcPts val="0"/>
                        </a:spcBef>
                        <a:spcAft>
                          <a:spcPts val="0"/>
                        </a:spcAft>
                        <a:buNone/>
                      </a:pPr>
                      <a:br>
                        <a:rPr lang="en-GB" sz="1200"/>
                      </a:br>
                      <a:r>
                        <a:rPr lang="en-GB" sz="1200"/>
                        <a:t>Measure</a:t>
                      </a:r>
                      <a:endParaRPr sz="1200">
                        <a:latin typeface="Calibri"/>
                        <a:ea typeface="Calibri"/>
                        <a:cs typeface="Calibri"/>
                        <a:sym typeface="Calibri"/>
                      </a:endParaRPr>
                    </a:p>
                  </a:txBody>
                  <a:tcPr marL="45475" marR="45475" marT="45475" marB="4547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None/>
                      </a:pPr>
                      <a:r>
                        <a:rPr lang="en-GB" sz="1200"/>
                        <a:t>Set A</a:t>
                      </a:r>
                      <a:br>
                        <a:rPr lang="en-GB" sz="1200"/>
                      </a:br>
                      <a:r>
                        <a:rPr lang="en-GB" sz="1200"/>
                        <a:t>2, 2, 3, 5, 5, 7, 8</a:t>
                      </a:r>
                      <a:endParaRPr sz="1200">
                        <a:latin typeface="Calibri"/>
                        <a:ea typeface="Calibri"/>
                        <a:cs typeface="Calibri"/>
                        <a:sym typeface="Calibri"/>
                      </a:endParaRPr>
                    </a:p>
                  </a:txBody>
                  <a:tcPr marL="45475" marR="45475" marT="45475" marB="45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None/>
                      </a:pPr>
                      <a:r>
                        <a:rPr lang="en-GB" sz="1200"/>
                        <a:t>Strengths of this measure</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None/>
                      </a:pPr>
                      <a:r>
                        <a:rPr lang="en-GB" sz="1200"/>
                        <a:t>Weaknesses of this measure</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335600">
                <a:tc>
                  <a:txBody>
                    <a:bodyPr/>
                    <a:lstStyle/>
                    <a:p>
                      <a:pPr marL="0" marR="0" lvl="0" indent="0" algn="l" rtl="0">
                        <a:lnSpc>
                          <a:spcPct val="115000"/>
                        </a:lnSpc>
                        <a:spcBef>
                          <a:spcPts val="0"/>
                        </a:spcBef>
                        <a:spcAft>
                          <a:spcPts val="0"/>
                        </a:spcAft>
                        <a:buNone/>
                      </a:pPr>
                      <a:r>
                        <a:rPr lang="en-GB" sz="1200"/>
                        <a:t>The Mean = average </a:t>
                      </a:r>
                      <a:endParaRPr/>
                    </a:p>
                    <a:p>
                      <a:pPr marL="0" marR="0" lvl="0" indent="0" algn="l" rtl="0">
                        <a:lnSpc>
                          <a:spcPct val="115000"/>
                        </a:lnSpc>
                        <a:spcBef>
                          <a:spcPts val="1000"/>
                        </a:spcBef>
                        <a:spcAft>
                          <a:spcPts val="0"/>
                        </a:spcAft>
                        <a:buNone/>
                      </a:pPr>
                      <a:r>
                        <a:rPr lang="en-GB" sz="1200"/>
                        <a:t>To find the mean, you need to add up all the data, and then divide</a:t>
                      </a:r>
                      <a:br>
                        <a:rPr lang="en-GB" sz="1200"/>
                      </a:br>
                      <a:r>
                        <a:rPr lang="en-GB" sz="1200"/>
                        <a:t>this total by the number of values in the data.</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Adding the numbers up gives:</a:t>
                      </a:r>
                      <a:br>
                        <a:rPr lang="en-GB" sz="1200"/>
                      </a:br>
                      <a:r>
                        <a:rPr lang="en-GB" sz="1200"/>
                        <a:t>2 + 2 + 3 + 5 + 5 + 7 + 8 = 32</a:t>
                      </a:r>
                      <a:endParaRPr/>
                    </a:p>
                    <a:p>
                      <a:pPr marL="0" marR="0" lvl="0" indent="0" algn="l" rtl="0">
                        <a:lnSpc>
                          <a:spcPct val="115000"/>
                        </a:lnSpc>
                        <a:spcBef>
                          <a:spcPts val="1000"/>
                        </a:spcBef>
                        <a:spcAft>
                          <a:spcPts val="0"/>
                        </a:spcAft>
                        <a:buNone/>
                      </a:pPr>
                      <a:r>
                        <a:rPr lang="en-GB" sz="1200"/>
                        <a:t>There are 7 values, so you divide the total by 7:    32 ÷ 7 = 4.57...  </a:t>
                      </a:r>
                      <a:endParaRPr/>
                    </a:p>
                    <a:p>
                      <a:pPr marL="0" marR="0" lvl="0" indent="0" algn="l" rtl="0">
                        <a:lnSpc>
                          <a:spcPct val="115000"/>
                        </a:lnSpc>
                        <a:spcBef>
                          <a:spcPts val="0"/>
                        </a:spcBef>
                        <a:spcAft>
                          <a:spcPts val="0"/>
                        </a:spcAft>
                        <a:buNone/>
                      </a:pPr>
                      <a:r>
                        <a:rPr lang="en-GB" sz="1200"/>
                        <a:t> So the mean is 4.57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Makes use of all scores. This as good as it increased validity as all scores are included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Takes into account extreme values…Why is this bad?</a:t>
                      </a:r>
                      <a:endParaRPr sz="1200"/>
                    </a:p>
                    <a:p>
                      <a:pPr marL="0" marR="0" lvl="0" indent="0" algn="l" rtl="0">
                        <a:lnSpc>
                          <a:spcPct val="115000"/>
                        </a:lnSpc>
                        <a:spcBef>
                          <a:spcPts val="1000"/>
                        </a:spcBef>
                        <a:spcAft>
                          <a:spcPts val="0"/>
                        </a:spcAft>
                        <a:buNone/>
                      </a:pPr>
                      <a:r>
                        <a:rPr lang="en-GB" sz="1200"/>
                        <a:t>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17575">
                <a:tc>
                  <a:txBody>
                    <a:bodyPr/>
                    <a:lstStyle/>
                    <a:p>
                      <a:pPr marL="0" marR="0" lvl="0" indent="0" algn="l" rtl="0">
                        <a:lnSpc>
                          <a:spcPct val="115000"/>
                        </a:lnSpc>
                        <a:spcBef>
                          <a:spcPts val="0"/>
                        </a:spcBef>
                        <a:spcAft>
                          <a:spcPts val="0"/>
                        </a:spcAft>
                        <a:buNone/>
                      </a:pPr>
                      <a:r>
                        <a:rPr lang="en-GB" sz="1200"/>
                        <a:t>The Median = middle </a:t>
                      </a:r>
                      <a:br>
                        <a:rPr lang="en-GB" sz="1200"/>
                      </a:br>
                      <a:r>
                        <a:rPr lang="en-GB" sz="1200"/>
                        <a:t>To find the median, you need to put the values in order, then find the</a:t>
                      </a:r>
                      <a:br>
                        <a:rPr lang="en-GB" sz="1200"/>
                      </a:br>
                      <a:r>
                        <a:rPr lang="en-GB" sz="1200"/>
                        <a:t>middle value. If there are two values in the middle then you find the mean</a:t>
                      </a:r>
                      <a:br>
                        <a:rPr lang="en-GB" sz="1200"/>
                      </a:br>
                      <a:r>
                        <a:rPr lang="en-GB" sz="1200"/>
                        <a:t>of these two values.</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The numbers in order:</a:t>
                      </a:r>
                      <a:br>
                        <a:rPr lang="en-GB" sz="1200"/>
                      </a:br>
                      <a:r>
                        <a:rPr lang="en-GB" sz="1200"/>
                        <a:t>2 , 2 , 3 , (5) , 5 , 7 , 8</a:t>
                      </a:r>
                      <a:endParaRPr/>
                    </a:p>
                    <a:p>
                      <a:pPr marL="0" marR="0" lvl="0" indent="0" algn="l" rtl="0">
                        <a:lnSpc>
                          <a:spcPct val="115000"/>
                        </a:lnSpc>
                        <a:spcBef>
                          <a:spcPts val="1000"/>
                        </a:spcBef>
                        <a:spcAft>
                          <a:spcPts val="0"/>
                        </a:spcAft>
                        <a:buNone/>
                      </a:pPr>
                      <a:r>
                        <a:rPr lang="en-GB" sz="1200"/>
                        <a:t>The middle value is marked in</a:t>
                      </a:r>
                      <a:br>
                        <a:rPr lang="en-GB" sz="1200"/>
                      </a:br>
                      <a:r>
                        <a:rPr lang="en-GB" sz="1200"/>
                        <a:t>brackets, and it is 5.</a:t>
                      </a:r>
                      <a:endParaRPr/>
                    </a:p>
                    <a:p>
                      <a:pPr marL="0" marR="0" lvl="0" indent="0" algn="l" rtl="0">
                        <a:lnSpc>
                          <a:spcPct val="115000"/>
                        </a:lnSpc>
                        <a:spcBef>
                          <a:spcPts val="0"/>
                        </a:spcBef>
                        <a:spcAft>
                          <a:spcPts val="0"/>
                        </a:spcAft>
                        <a:buNone/>
                      </a:pPr>
                      <a:r>
                        <a:rPr lang="en-GB" sz="1200"/>
                        <a:t>So the median is 5</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Easy to calculate with a small data set</a:t>
                      </a:r>
                      <a:endParaRPr/>
                    </a:p>
                    <a:p>
                      <a:pPr marL="0" marR="0" lvl="0" indent="0" algn="l" rtl="0">
                        <a:lnSpc>
                          <a:spcPct val="115000"/>
                        </a:lnSpc>
                        <a:spcBef>
                          <a:spcPts val="1000"/>
                        </a:spcBef>
                        <a:spcAft>
                          <a:spcPts val="0"/>
                        </a:spcAft>
                        <a:buNone/>
                      </a:pPr>
                      <a:r>
                        <a:rPr lang="en-GB" sz="1200"/>
                        <a:t>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Hard to calculate with a large data set. Is easily affected by anomalies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522600">
                <a:tc>
                  <a:txBody>
                    <a:bodyPr/>
                    <a:lstStyle/>
                    <a:p>
                      <a:pPr marL="0" marR="0" lvl="0" indent="0" algn="l" rtl="0">
                        <a:lnSpc>
                          <a:spcPct val="115000"/>
                        </a:lnSpc>
                        <a:spcBef>
                          <a:spcPts val="0"/>
                        </a:spcBef>
                        <a:spcAft>
                          <a:spcPts val="0"/>
                        </a:spcAft>
                        <a:buNone/>
                      </a:pPr>
                      <a:r>
                        <a:rPr lang="en-GB" sz="1200"/>
                        <a:t>The Mode = most frequent</a:t>
                      </a:r>
                      <a:br>
                        <a:rPr lang="en-GB" sz="1200"/>
                      </a:br>
                      <a:r>
                        <a:rPr lang="en-GB" sz="1200"/>
                        <a:t>The mode is the value which appears the most  often in the data. It is</a:t>
                      </a:r>
                      <a:br>
                        <a:rPr lang="en-GB" sz="1200"/>
                      </a:br>
                      <a:r>
                        <a:rPr lang="en-GB" sz="1200"/>
                        <a:t>possible to have more than one mode if there is more than one value</a:t>
                      </a:r>
                      <a:br>
                        <a:rPr lang="en-GB" sz="1200"/>
                      </a:br>
                      <a:r>
                        <a:rPr lang="en-GB" sz="1200"/>
                        <a:t>which appears the most.</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The data values:</a:t>
                      </a:r>
                      <a:br>
                        <a:rPr lang="en-GB" sz="1200"/>
                      </a:br>
                      <a:r>
                        <a:rPr lang="en-GB" sz="1200" u="sng"/>
                        <a:t>2 , 2</a:t>
                      </a:r>
                      <a:r>
                        <a:rPr lang="en-GB" sz="1200"/>
                        <a:t> , 3 , </a:t>
                      </a:r>
                      <a:r>
                        <a:rPr lang="en-GB" sz="1200" u="sng"/>
                        <a:t>5 , 5</a:t>
                      </a:r>
                      <a:r>
                        <a:rPr lang="en-GB" sz="1200"/>
                        <a:t> , 7 , 8</a:t>
                      </a:r>
                      <a:endParaRPr/>
                    </a:p>
                    <a:p>
                      <a:pPr marL="0" marR="0" lvl="0" indent="0" algn="l" rtl="0">
                        <a:lnSpc>
                          <a:spcPct val="115000"/>
                        </a:lnSpc>
                        <a:spcBef>
                          <a:spcPts val="1000"/>
                        </a:spcBef>
                        <a:spcAft>
                          <a:spcPts val="0"/>
                        </a:spcAft>
                        <a:buNone/>
                      </a:pPr>
                      <a:r>
                        <a:rPr lang="en-GB" sz="1200"/>
                        <a:t>The values which appear most often are 2 and 5. They both appear more time than any of the other data values.</a:t>
                      </a:r>
                      <a:endParaRPr/>
                    </a:p>
                    <a:p>
                      <a:pPr marL="0" marR="0" lvl="0" indent="0" algn="l" rtl="0">
                        <a:lnSpc>
                          <a:spcPct val="115000"/>
                        </a:lnSpc>
                        <a:spcBef>
                          <a:spcPts val="0"/>
                        </a:spcBef>
                        <a:spcAft>
                          <a:spcPts val="0"/>
                        </a:spcAft>
                        <a:buNone/>
                      </a:pPr>
                      <a:r>
                        <a:rPr lang="en-GB" sz="1200"/>
                        <a:t>So the modes are 2 and 5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Easy with a small data set</a:t>
                      </a:r>
                      <a:endParaRPr/>
                    </a:p>
                    <a:p>
                      <a:pPr marL="0" marR="0" lvl="0" indent="0" algn="l" rtl="0">
                        <a:lnSpc>
                          <a:spcPct val="115000"/>
                        </a:lnSpc>
                        <a:spcBef>
                          <a:spcPts val="1000"/>
                        </a:spcBef>
                        <a:spcAft>
                          <a:spcPts val="0"/>
                        </a:spcAft>
                        <a:buNone/>
                      </a:pPr>
                      <a:r>
                        <a:rPr lang="en-GB" sz="1200"/>
                        <a:t>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Doesn’t take into account all values</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545375">
                <a:tc>
                  <a:txBody>
                    <a:bodyPr/>
                    <a:lstStyle/>
                    <a:p>
                      <a:pPr marL="0" marR="0" lvl="0" indent="0" algn="l" rtl="0">
                        <a:lnSpc>
                          <a:spcPct val="115000"/>
                        </a:lnSpc>
                        <a:spcBef>
                          <a:spcPts val="0"/>
                        </a:spcBef>
                        <a:spcAft>
                          <a:spcPts val="0"/>
                        </a:spcAft>
                        <a:buNone/>
                      </a:pPr>
                      <a:r>
                        <a:rPr lang="en-GB" sz="1200"/>
                        <a:t>The Range To find the range, you</a:t>
                      </a:r>
                      <a:br>
                        <a:rPr lang="en-GB" sz="1200"/>
                      </a:br>
                      <a:r>
                        <a:rPr lang="en-GB" sz="1200"/>
                        <a:t>first need to find the lowest and highest values in the data. The range is found by subtracting the</a:t>
                      </a:r>
                      <a:br>
                        <a:rPr lang="en-GB" sz="1200"/>
                      </a:br>
                      <a:r>
                        <a:rPr lang="en-GB" sz="1200"/>
                        <a:t>lowest value from the highest value.</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The data values:</a:t>
                      </a:r>
                      <a:br>
                        <a:rPr lang="en-GB" sz="1200"/>
                      </a:br>
                      <a:r>
                        <a:rPr lang="en-GB" sz="1200" u="sng"/>
                        <a:t>2</a:t>
                      </a:r>
                      <a:r>
                        <a:rPr lang="en-GB" sz="1200"/>
                        <a:t> , 2 , 3 , 5 , 5 , 7 , </a:t>
                      </a:r>
                      <a:r>
                        <a:rPr lang="en-GB" sz="1200" u="sng"/>
                        <a:t>8</a:t>
                      </a:r>
                      <a:endParaRPr sz="1200"/>
                    </a:p>
                    <a:p>
                      <a:pPr marL="0" marR="0" lvl="0" indent="0" algn="l" rtl="0">
                        <a:lnSpc>
                          <a:spcPct val="115000"/>
                        </a:lnSpc>
                        <a:spcBef>
                          <a:spcPts val="1000"/>
                        </a:spcBef>
                        <a:spcAft>
                          <a:spcPts val="0"/>
                        </a:spcAft>
                        <a:buNone/>
                      </a:pPr>
                      <a:r>
                        <a:rPr lang="en-GB" sz="1200"/>
                        <a:t>The lowest value is 2 and the highest value is 8. Subtracting the lowest from the highest gives:    8 - 2 = 6</a:t>
                      </a:r>
                      <a:endParaRPr/>
                    </a:p>
                    <a:p>
                      <a:pPr marL="0" marR="0" lvl="0" indent="0" algn="l" rtl="0">
                        <a:lnSpc>
                          <a:spcPct val="115000"/>
                        </a:lnSpc>
                        <a:spcBef>
                          <a:spcPts val="0"/>
                        </a:spcBef>
                        <a:spcAft>
                          <a:spcPts val="0"/>
                        </a:spcAft>
                        <a:buNone/>
                      </a:pPr>
                      <a:r>
                        <a:rPr lang="en-GB" sz="1200"/>
                        <a:t>So the range is 6</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Easy to calculate and quick.</a:t>
                      </a:r>
                      <a:endParaRPr/>
                    </a:p>
                    <a:p>
                      <a:pPr marL="0" marR="0" lvl="0" indent="0" algn="l" rtl="0">
                        <a:lnSpc>
                          <a:spcPct val="115000"/>
                        </a:lnSpc>
                        <a:spcBef>
                          <a:spcPts val="1000"/>
                        </a:spcBef>
                        <a:spcAft>
                          <a:spcPts val="0"/>
                        </a:spcAft>
                        <a:buNone/>
                      </a:pPr>
                      <a:r>
                        <a:rPr lang="en-GB" sz="1200"/>
                        <a:t>Shows us the variance in the scores.</a:t>
                      </a:r>
                      <a:endParaRPr sz="1200"/>
                    </a:p>
                    <a:p>
                      <a:pPr marL="0" marR="0" lvl="0" indent="0" algn="l" rtl="0">
                        <a:lnSpc>
                          <a:spcPct val="115000"/>
                        </a:lnSpc>
                        <a:spcBef>
                          <a:spcPts val="1000"/>
                        </a:spcBef>
                        <a:spcAft>
                          <a:spcPts val="0"/>
                        </a:spcAft>
                        <a:buNone/>
                      </a:pPr>
                      <a:r>
                        <a:rPr lang="en-GB" sz="1200"/>
                        <a:t> </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200"/>
                        <a:t>Impacted by extreme scores</a:t>
                      </a:r>
                      <a:endParaRPr sz="1200">
                        <a:latin typeface="Calibri"/>
                        <a:ea typeface="Calibri"/>
                        <a:cs typeface="Calibri"/>
                        <a:sym typeface="Calibri"/>
                      </a:endParaRPr>
                    </a:p>
                  </a:txBody>
                  <a:tcPr marL="45475" marR="45475" marT="45475" marB="45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11" name="Google Shape;211;p24"/>
          <p:cNvGraphicFramePr/>
          <p:nvPr/>
        </p:nvGraphicFramePr>
        <p:xfrm>
          <a:off x="111457" y="2368063"/>
          <a:ext cx="4421875" cy="1692465"/>
        </p:xfrm>
        <a:graphic>
          <a:graphicData uri="http://schemas.openxmlformats.org/drawingml/2006/table">
            <a:tbl>
              <a:tblPr firstRow="1" bandRow="1">
                <a:noFill/>
              </a:tblPr>
              <a:tblGrid>
                <a:gridCol w="4421875">
                  <a:extLst>
                    <a:ext uri="{9D8B030D-6E8A-4147-A177-3AD203B41FA5}">
                      <a16:colId xmlns:a16="http://schemas.microsoft.com/office/drawing/2014/main" val="20000"/>
                    </a:ext>
                  </a:extLst>
                </a:gridCol>
              </a:tblGrid>
              <a:tr h="287225">
                <a:tc>
                  <a:txBody>
                    <a:bodyPr/>
                    <a:lstStyle/>
                    <a:p>
                      <a:pPr marL="0" marR="0" lvl="0" indent="0" algn="ctr" rtl="0">
                        <a:spcBef>
                          <a:spcPts val="0"/>
                        </a:spcBef>
                        <a:spcAft>
                          <a:spcPts val="0"/>
                        </a:spcAft>
                        <a:buNone/>
                      </a:pPr>
                      <a:r>
                        <a:rPr lang="en-GB" sz="1600"/>
                        <a:t>Inferential statistics</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357175">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Descriptive stats are used to summarise raw data. The whole set of scores from a study. Before any analysis takes place. </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The </a:t>
                      </a:r>
                      <a:r>
                        <a:rPr lang="en-GB" sz="1200" i="1">
                          <a:solidFill>
                            <a:schemeClr val="dk1"/>
                          </a:solidFill>
                          <a:latin typeface="Calibri"/>
                          <a:ea typeface="Calibri"/>
                          <a:cs typeface="Calibri"/>
                          <a:sym typeface="Calibri"/>
                        </a:rPr>
                        <a:t>mean</a:t>
                      </a:r>
                      <a:r>
                        <a:rPr lang="en-GB" sz="1200">
                          <a:solidFill>
                            <a:schemeClr val="dk1"/>
                          </a:solidFill>
                          <a:latin typeface="Calibri"/>
                          <a:ea typeface="Calibri"/>
                          <a:cs typeface="Calibri"/>
                          <a:sym typeface="Calibri"/>
                        </a:rPr>
                        <a:t>, </a:t>
                      </a:r>
                      <a:r>
                        <a:rPr lang="en-GB" sz="1200" i="1">
                          <a:solidFill>
                            <a:schemeClr val="dk1"/>
                          </a:solidFill>
                          <a:latin typeface="Calibri"/>
                          <a:ea typeface="Calibri"/>
                          <a:cs typeface="Calibri"/>
                          <a:sym typeface="Calibri"/>
                        </a:rPr>
                        <a:t>median</a:t>
                      </a:r>
                      <a:r>
                        <a:rPr lang="en-GB" sz="1200">
                          <a:solidFill>
                            <a:schemeClr val="dk1"/>
                          </a:solidFill>
                          <a:latin typeface="Calibri"/>
                          <a:ea typeface="Calibri"/>
                          <a:cs typeface="Calibri"/>
                          <a:sym typeface="Calibri"/>
                        </a:rPr>
                        <a:t> and </a:t>
                      </a:r>
                      <a:r>
                        <a:rPr lang="en-GB" sz="1200" i="1">
                          <a:solidFill>
                            <a:schemeClr val="dk1"/>
                          </a:solidFill>
                          <a:latin typeface="Calibri"/>
                          <a:ea typeface="Calibri"/>
                          <a:cs typeface="Calibri"/>
                          <a:sym typeface="Calibri"/>
                        </a:rPr>
                        <a:t>mode</a:t>
                      </a:r>
                      <a:r>
                        <a:rPr lang="en-GB" sz="1200">
                          <a:solidFill>
                            <a:schemeClr val="dk1"/>
                          </a:solidFill>
                          <a:latin typeface="Calibri"/>
                          <a:ea typeface="Calibri"/>
                          <a:cs typeface="Calibri"/>
                          <a:sym typeface="Calibri"/>
                        </a:rPr>
                        <a:t> are types of </a:t>
                      </a:r>
                      <a:r>
                        <a:rPr lang="en-GB" sz="1200" i="1">
                          <a:solidFill>
                            <a:schemeClr val="dk1"/>
                          </a:solidFill>
                          <a:latin typeface="Calibri"/>
                          <a:ea typeface="Calibri"/>
                          <a:cs typeface="Calibri"/>
                          <a:sym typeface="Calibri"/>
                        </a:rPr>
                        <a:t>average</a:t>
                      </a:r>
                      <a:r>
                        <a:rPr lang="en-GB" sz="1200">
                          <a:solidFill>
                            <a:schemeClr val="dk1"/>
                          </a:solidFill>
                          <a:latin typeface="Calibri"/>
                          <a:ea typeface="Calibri"/>
                          <a:cs typeface="Calibri"/>
                          <a:sym typeface="Calibri"/>
                        </a:rPr>
                        <a: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The </a:t>
                      </a:r>
                      <a:r>
                        <a:rPr lang="en-GB" sz="1200" i="1">
                          <a:solidFill>
                            <a:schemeClr val="dk1"/>
                          </a:solidFill>
                          <a:latin typeface="Calibri"/>
                          <a:ea typeface="Calibri"/>
                          <a:cs typeface="Calibri"/>
                          <a:sym typeface="Calibri"/>
                        </a:rPr>
                        <a:t>range</a:t>
                      </a:r>
                      <a:r>
                        <a:rPr lang="en-GB" sz="1200">
                          <a:solidFill>
                            <a:schemeClr val="dk1"/>
                          </a:solidFill>
                          <a:latin typeface="Calibri"/>
                          <a:ea typeface="Calibri"/>
                          <a:cs typeface="Calibri"/>
                          <a:sym typeface="Calibri"/>
                        </a:rPr>
                        <a:t> gives a measure of the </a:t>
                      </a:r>
                      <a:r>
                        <a:rPr lang="en-GB" sz="1200" i="1">
                          <a:solidFill>
                            <a:schemeClr val="dk1"/>
                          </a:solidFill>
                          <a:latin typeface="Calibri"/>
                          <a:ea typeface="Calibri"/>
                          <a:cs typeface="Calibri"/>
                          <a:sym typeface="Calibri"/>
                        </a:rPr>
                        <a:t>spread</a:t>
                      </a:r>
                      <a:r>
                        <a:rPr lang="en-GB" sz="1200">
                          <a:solidFill>
                            <a:schemeClr val="dk1"/>
                          </a:solidFill>
                          <a:latin typeface="Calibri"/>
                          <a:ea typeface="Calibri"/>
                          <a:cs typeface="Calibri"/>
                          <a:sym typeface="Calibri"/>
                        </a:rPr>
                        <a:t> of a set of data.</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The table to the side shows how to calculate the mean, median, mode and range for a set of data. </a:t>
                      </a:r>
                      <a:endParaRPr sz="120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12" name="Google Shape;212;p24"/>
          <p:cNvPicPr preferRelativeResize="0"/>
          <p:nvPr/>
        </p:nvPicPr>
        <p:blipFill rotWithShape="1">
          <a:blip r:embed="rId3">
            <a:alphaModFix/>
          </a:blip>
          <a:srcRect/>
          <a:stretch/>
        </p:blipFill>
        <p:spPr>
          <a:xfrm>
            <a:off x="154036" y="4113805"/>
            <a:ext cx="4295775" cy="2533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17" name="Google Shape;217;p25"/>
          <p:cNvGraphicFramePr/>
          <p:nvPr/>
        </p:nvGraphicFramePr>
        <p:xfrm>
          <a:off x="134098" y="113954"/>
          <a:ext cx="3646325" cy="6518850"/>
        </p:xfrm>
        <a:graphic>
          <a:graphicData uri="http://schemas.openxmlformats.org/drawingml/2006/table">
            <a:tbl>
              <a:tblPr firstRow="1" bandRow="1">
                <a:noFill/>
              </a:tblPr>
              <a:tblGrid>
                <a:gridCol w="3646325">
                  <a:extLst>
                    <a:ext uri="{9D8B030D-6E8A-4147-A177-3AD203B41FA5}">
                      <a16:colId xmlns:a16="http://schemas.microsoft.com/office/drawing/2014/main" val="20000"/>
                    </a:ext>
                  </a:extLst>
                </a:gridCol>
              </a:tblGrid>
              <a:tr h="688025">
                <a:tc>
                  <a:txBody>
                    <a:bodyPr/>
                    <a:lstStyle/>
                    <a:p>
                      <a:pPr marL="0" marR="0" lvl="0" indent="0" algn="ctr" rtl="0">
                        <a:spcBef>
                          <a:spcPts val="0"/>
                        </a:spcBef>
                        <a:spcAft>
                          <a:spcPts val="0"/>
                        </a:spcAft>
                        <a:buNone/>
                      </a:pPr>
                      <a:r>
                        <a:rPr lang="en-GB" sz="1600"/>
                        <a:t>Normal distribution</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5830825">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This is found when the mean, median and mode are very similar or the same. </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The further the scores are from the mean the less often they occur in a set of data.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The graph will be symmetrical like below.</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If the mean, median and mode are not similar then a skewed distribution is produced.</a:t>
                      </a:r>
                      <a:endParaRPr/>
                    </a:p>
                    <a:p>
                      <a:pPr marL="0" marR="0" lvl="0" indent="0" algn="l" rtl="0">
                        <a:lnSpc>
                          <a:spcPct val="100000"/>
                        </a:lnSpc>
                        <a:spcBef>
                          <a:spcPts val="0"/>
                        </a:spcBef>
                        <a:spcAft>
                          <a:spcPts val="0"/>
                        </a:spcAft>
                        <a:buClr>
                          <a:schemeClr val="dk1"/>
                        </a:buClr>
                        <a:buSzPts val="1200"/>
                        <a:buFont typeface="Calibri"/>
                        <a:buNone/>
                      </a:pPr>
                      <a:r>
                        <a:rPr lang="en-GB" sz="1200"/>
                        <a:t>A normal distribution is found if the mean, median and mode for a set of data are very similar or exactly the same. When data are normally distributed 50% of the values are below the mean and 50% are above. The majority of the scores are equally spread close to the mean on either side of it. The further the scores are from the mean, the less often they occur in a set of data. Many mathematical statistical tests can only be carried out if data are normally distributed. </a:t>
                      </a:r>
                      <a:endParaRPr sz="1200"/>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18" name="Google Shape;218;p25"/>
          <p:cNvPicPr preferRelativeResize="0"/>
          <p:nvPr/>
        </p:nvPicPr>
        <p:blipFill rotWithShape="1">
          <a:blip r:embed="rId3">
            <a:alphaModFix/>
          </a:blip>
          <a:srcRect/>
          <a:stretch/>
        </p:blipFill>
        <p:spPr>
          <a:xfrm>
            <a:off x="247934" y="3930555"/>
            <a:ext cx="3409665" cy="2524836"/>
          </a:xfrm>
          <a:prstGeom prst="rect">
            <a:avLst/>
          </a:prstGeom>
          <a:noFill/>
          <a:ln>
            <a:noFill/>
          </a:ln>
        </p:spPr>
      </p:pic>
      <p:graphicFrame>
        <p:nvGraphicFramePr>
          <p:cNvPr id="219" name="Google Shape;219;p25"/>
          <p:cNvGraphicFramePr/>
          <p:nvPr/>
        </p:nvGraphicFramePr>
        <p:xfrm>
          <a:off x="3875859" y="129720"/>
          <a:ext cx="3646325" cy="3444000"/>
        </p:xfrm>
        <a:graphic>
          <a:graphicData uri="http://schemas.openxmlformats.org/drawingml/2006/table">
            <a:tbl>
              <a:tblPr firstRow="1" bandRow="1">
                <a:noFill/>
              </a:tblPr>
              <a:tblGrid>
                <a:gridCol w="3646325">
                  <a:extLst>
                    <a:ext uri="{9D8B030D-6E8A-4147-A177-3AD203B41FA5}">
                      <a16:colId xmlns:a16="http://schemas.microsoft.com/office/drawing/2014/main" val="20000"/>
                    </a:ext>
                  </a:extLst>
                </a:gridCol>
              </a:tblGrid>
              <a:tr h="361600">
                <a:tc>
                  <a:txBody>
                    <a:bodyPr/>
                    <a:lstStyle/>
                    <a:p>
                      <a:pPr marL="0" marR="0" lvl="0" indent="0" algn="ctr" rtl="0">
                        <a:spcBef>
                          <a:spcPts val="0"/>
                        </a:spcBef>
                        <a:spcAft>
                          <a:spcPts val="0"/>
                        </a:spcAft>
                        <a:buNone/>
                      </a:pPr>
                      <a:r>
                        <a:rPr lang="en-GB" sz="1600"/>
                        <a:t>Skewed distribution</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3082400">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If the mean, median and mode are not similar then a skewed distribution is produced.</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20" name="Google Shape;220;p25" descr="http://www.statisticshowto.com/wp-content/uploads/2014/02/pearson-mode-skewness.jpg"/>
          <p:cNvPicPr preferRelativeResize="0"/>
          <p:nvPr/>
        </p:nvPicPr>
        <p:blipFill rotWithShape="1">
          <a:blip r:embed="rId4">
            <a:alphaModFix/>
          </a:blip>
          <a:srcRect/>
          <a:stretch/>
        </p:blipFill>
        <p:spPr>
          <a:xfrm>
            <a:off x="3967542" y="1062469"/>
            <a:ext cx="3388602" cy="1328007"/>
          </a:xfrm>
          <a:prstGeom prst="rect">
            <a:avLst/>
          </a:prstGeom>
          <a:noFill/>
          <a:ln>
            <a:noFill/>
          </a:ln>
        </p:spPr>
      </p:pic>
      <p:graphicFrame>
        <p:nvGraphicFramePr>
          <p:cNvPr id="221" name="Google Shape;221;p25"/>
          <p:cNvGraphicFramePr/>
          <p:nvPr/>
        </p:nvGraphicFramePr>
        <p:xfrm>
          <a:off x="7603973" y="118347"/>
          <a:ext cx="4447000" cy="2049365"/>
        </p:xfrm>
        <a:graphic>
          <a:graphicData uri="http://schemas.openxmlformats.org/drawingml/2006/table">
            <a:tbl>
              <a:tblPr firstRow="1" bandRow="1">
                <a:noFill/>
              </a:tblPr>
              <a:tblGrid>
                <a:gridCol w="4447000">
                  <a:extLst>
                    <a:ext uri="{9D8B030D-6E8A-4147-A177-3AD203B41FA5}">
                      <a16:colId xmlns:a16="http://schemas.microsoft.com/office/drawing/2014/main" val="20000"/>
                    </a:ext>
                  </a:extLst>
                </a:gridCol>
              </a:tblGrid>
              <a:tr h="201075">
                <a:tc>
                  <a:txBody>
                    <a:bodyPr/>
                    <a:lstStyle/>
                    <a:p>
                      <a:pPr marL="0" marR="0" lvl="0" indent="0" algn="ctr" rtl="0">
                        <a:spcBef>
                          <a:spcPts val="0"/>
                        </a:spcBef>
                        <a:spcAft>
                          <a:spcPts val="0"/>
                        </a:spcAft>
                        <a:buNone/>
                      </a:pPr>
                      <a:r>
                        <a:rPr lang="en-GB" sz="1600"/>
                        <a:t>Outliers</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1714075">
                <a:tc>
                  <a:txBody>
                    <a:bodyPr/>
                    <a:lstStyle/>
                    <a:p>
                      <a:pPr marL="0" marR="0" lvl="0" indent="0" algn="l" rtl="0">
                        <a:spcBef>
                          <a:spcPts val="0"/>
                        </a:spcBef>
                        <a:spcAft>
                          <a:spcPts val="0"/>
                        </a:spcAft>
                        <a:buNone/>
                      </a:pPr>
                      <a:r>
                        <a:rPr lang="en-GB" sz="1200" b="1">
                          <a:solidFill>
                            <a:srgbClr val="FFC000"/>
                          </a:solidFill>
                        </a:rPr>
                        <a:t>Outliers</a:t>
                      </a:r>
                      <a:r>
                        <a:rPr lang="en-GB" sz="1200"/>
                        <a:t> can cause skewed distributions (the mean is very susceptible to outliers)</a:t>
                      </a:r>
                      <a:endParaRPr/>
                    </a:p>
                    <a:p>
                      <a:pPr marL="0" marR="0" lvl="0" indent="0" algn="l" rtl="0">
                        <a:spcBef>
                          <a:spcPts val="0"/>
                        </a:spcBef>
                        <a:spcAft>
                          <a:spcPts val="0"/>
                        </a:spcAft>
                        <a:buNone/>
                      </a:pPr>
                      <a:r>
                        <a:rPr lang="en-GB" sz="1200"/>
                        <a:t>A positive skewed distribution is caused by a high extreme set of scores, therefore a positive skew will contain more low scores than high scores. (The skew is caused by outlying positive scores) </a:t>
                      </a:r>
                      <a:endParaRPr/>
                    </a:p>
                    <a:p>
                      <a:pPr marL="0" marR="0" lvl="0" indent="0" algn="l" rtl="0">
                        <a:spcBef>
                          <a:spcPts val="0"/>
                        </a:spcBef>
                        <a:spcAft>
                          <a:spcPts val="0"/>
                        </a:spcAft>
                        <a:buNone/>
                      </a:pPr>
                      <a:r>
                        <a:rPr lang="en-GB" sz="1200"/>
                        <a:t>A negative distribution is caused by a low extreme of scores, and therefore will contain more high scores than low scores (the skew is caused by outlying low scores)</a:t>
                      </a:r>
                      <a:endParaRPr sz="1200"/>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22" name="Google Shape;222;p25" descr="Image result for outliers"/>
          <p:cNvPicPr preferRelativeResize="0">
            <a:picLocks noGrp="1"/>
          </p:cNvPicPr>
          <p:nvPr>
            <p:ph type="body" idx="4294967295"/>
          </p:nvPr>
        </p:nvPicPr>
        <p:blipFill rotWithShape="1">
          <a:blip r:embed="rId5">
            <a:alphaModFix/>
          </a:blip>
          <a:srcRect/>
          <a:stretch/>
        </p:blipFill>
        <p:spPr>
          <a:xfrm>
            <a:off x="7672160" y="2116492"/>
            <a:ext cx="1621966" cy="1409084"/>
          </a:xfrm>
          <a:prstGeom prst="rect">
            <a:avLst/>
          </a:prstGeom>
          <a:noFill/>
          <a:ln>
            <a:noFill/>
          </a:ln>
        </p:spPr>
      </p:pic>
      <p:graphicFrame>
        <p:nvGraphicFramePr>
          <p:cNvPr id="223" name="Google Shape;223;p25"/>
          <p:cNvGraphicFramePr/>
          <p:nvPr/>
        </p:nvGraphicFramePr>
        <p:xfrm>
          <a:off x="6954393" y="3650675"/>
          <a:ext cx="2772200" cy="3084600"/>
        </p:xfrm>
        <a:graphic>
          <a:graphicData uri="http://schemas.openxmlformats.org/drawingml/2006/table">
            <a:tbl>
              <a:tblPr firstRow="1" bandRow="1">
                <a:noFill/>
              </a:tblPr>
              <a:tblGrid>
                <a:gridCol w="2772200">
                  <a:extLst>
                    <a:ext uri="{9D8B030D-6E8A-4147-A177-3AD203B41FA5}">
                      <a16:colId xmlns:a16="http://schemas.microsoft.com/office/drawing/2014/main" val="20000"/>
                    </a:ext>
                  </a:extLst>
                </a:gridCol>
              </a:tblGrid>
              <a:tr h="397050">
                <a:tc>
                  <a:txBody>
                    <a:bodyPr/>
                    <a:lstStyle/>
                    <a:p>
                      <a:pPr marL="0" marR="0" lvl="0" indent="0" algn="ctr" rtl="0">
                        <a:spcBef>
                          <a:spcPts val="0"/>
                        </a:spcBef>
                        <a:spcAft>
                          <a:spcPts val="0"/>
                        </a:spcAft>
                        <a:buNone/>
                      </a:pPr>
                      <a:r>
                        <a:rPr lang="en-GB" sz="1600"/>
                        <a:t>Bar charts</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2687550">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Uses bars to describe categorical data</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As the data are discrete (not continuous) there are gaps between the bars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24" name="Google Shape;224;p25"/>
          <p:cNvPicPr preferRelativeResize="0"/>
          <p:nvPr/>
        </p:nvPicPr>
        <p:blipFill rotWithShape="1">
          <a:blip r:embed="rId6">
            <a:alphaModFix/>
          </a:blip>
          <a:srcRect/>
          <a:stretch/>
        </p:blipFill>
        <p:spPr>
          <a:xfrm>
            <a:off x="7085102" y="4891712"/>
            <a:ext cx="2345501" cy="1563679"/>
          </a:xfrm>
          <a:prstGeom prst="rect">
            <a:avLst/>
          </a:prstGeom>
          <a:noFill/>
          <a:ln>
            <a:noFill/>
          </a:ln>
        </p:spPr>
      </p:pic>
      <p:graphicFrame>
        <p:nvGraphicFramePr>
          <p:cNvPr id="225" name="Google Shape;225;p25"/>
          <p:cNvGraphicFramePr/>
          <p:nvPr/>
        </p:nvGraphicFramePr>
        <p:xfrm>
          <a:off x="3843847" y="3659874"/>
          <a:ext cx="3007325" cy="3084600"/>
        </p:xfrm>
        <a:graphic>
          <a:graphicData uri="http://schemas.openxmlformats.org/drawingml/2006/table">
            <a:tbl>
              <a:tblPr firstRow="1" bandRow="1">
                <a:noFill/>
              </a:tblPr>
              <a:tblGrid>
                <a:gridCol w="3007325">
                  <a:extLst>
                    <a:ext uri="{9D8B030D-6E8A-4147-A177-3AD203B41FA5}">
                      <a16:colId xmlns:a16="http://schemas.microsoft.com/office/drawing/2014/main" val="20000"/>
                    </a:ext>
                  </a:extLst>
                </a:gridCol>
              </a:tblGrid>
              <a:tr h="397050">
                <a:tc>
                  <a:txBody>
                    <a:bodyPr/>
                    <a:lstStyle/>
                    <a:p>
                      <a:pPr marL="0" marR="0" lvl="0" indent="0" algn="ctr" rtl="0">
                        <a:spcBef>
                          <a:spcPts val="0"/>
                        </a:spcBef>
                        <a:spcAft>
                          <a:spcPts val="0"/>
                        </a:spcAft>
                        <a:buNone/>
                      </a:pPr>
                      <a:r>
                        <a:rPr lang="en-GB" sz="1600"/>
                        <a:t>Scatter diagrams</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2687550">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Only used for correlations</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Shows a relationship between two variables</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We add a line of best fit by drawing a line that has half the scores above it and half below.</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26" name="Google Shape;226;p25"/>
          <p:cNvPicPr preferRelativeResize="0"/>
          <p:nvPr/>
        </p:nvPicPr>
        <p:blipFill rotWithShape="1">
          <a:blip r:embed="rId7">
            <a:alphaModFix/>
          </a:blip>
          <a:srcRect/>
          <a:stretch/>
        </p:blipFill>
        <p:spPr>
          <a:xfrm>
            <a:off x="3865480" y="5192973"/>
            <a:ext cx="2828451" cy="1469987"/>
          </a:xfrm>
          <a:prstGeom prst="rect">
            <a:avLst/>
          </a:prstGeom>
          <a:noFill/>
          <a:ln>
            <a:noFill/>
          </a:ln>
        </p:spPr>
      </p:pic>
      <p:pic>
        <p:nvPicPr>
          <p:cNvPr id="227" name="Google Shape;227;p25"/>
          <p:cNvPicPr preferRelativeResize="0"/>
          <p:nvPr/>
        </p:nvPicPr>
        <p:blipFill rotWithShape="1">
          <a:blip r:embed="rId8">
            <a:alphaModFix/>
          </a:blip>
          <a:srcRect/>
          <a:stretch/>
        </p:blipFill>
        <p:spPr>
          <a:xfrm>
            <a:off x="4369292" y="2184963"/>
            <a:ext cx="2585101" cy="1272142"/>
          </a:xfrm>
          <a:prstGeom prst="rect">
            <a:avLst/>
          </a:prstGeom>
          <a:noFill/>
          <a:ln>
            <a:noFill/>
          </a:ln>
        </p:spPr>
      </p:pic>
      <p:graphicFrame>
        <p:nvGraphicFramePr>
          <p:cNvPr id="228" name="Google Shape;228;p25"/>
          <p:cNvGraphicFramePr/>
          <p:nvPr/>
        </p:nvGraphicFramePr>
        <p:xfrm>
          <a:off x="9840036" y="2288173"/>
          <a:ext cx="2195300" cy="2904800"/>
        </p:xfrm>
        <a:graphic>
          <a:graphicData uri="http://schemas.openxmlformats.org/drawingml/2006/table">
            <a:tbl>
              <a:tblPr firstRow="1" bandRow="1">
                <a:noFill/>
              </a:tblPr>
              <a:tblGrid>
                <a:gridCol w="2195300">
                  <a:extLst>
                    <a:ext uri="{9D8B030D-6E8A-4147-A177-3AD203B41FA5}">
                      <a16:colId xmlns:a16="http://schemas.microsoft.com/office/drawing/2014/main" val="20000"/>
                    </a:ext>
                  </a:extLst>
                </a:gridCol>
              </a:tblGrid>
              <a:tr h="373900">
                <a:tc>
                  <a:txBody>
                    <a:bodyPr/>
                    <a:lstStyle/>
                    <a:p>
                      <a:pPr marL="0" marR="0" lvl="0" indent="0" algn="ctr" rtl="0">
                        <a:spcBef>
                          <a:spcPts val="0"/>
                        </a:spcBef>
                        <a:spcAft>
                          <a:spcPts val="0"/>
                        </a:spcAft>
                        <a:buNone/>
                      </a:pPr>
                      <a:r>
                        <a:rPr lang="en-GB" sz="1600"/>
                        <a:t>Histogram</a:t>
                      </a:r>
                      <a:endParaRPr sz="1600"/>
                    </a:p>
                  </a:txBody>
                  <a:tcPr marL="91450" marR="91450" marT="45725" marB="45725">
                    <a:lnL w="12700" cap="flat" cmpd="sng">
                      <a:solidFill>
                        <a:schemeClr val="dk1"/>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2530900">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Histograms in psychology refer to bar charts that show continuous data and thus don’t have gaps in between the bars.</a:t>
                      </a:r>
                      <a:endParaRPr sz="1200">
                        <a:solidFill>
                          <a:schemeClr val="dk1"/>
                        </a:solidFill>
                        <a:latin typeface="Calibri"/>
                        <a:ea typeface="Calibri"/>
                        <a:cs typeface="Calibri"/>
                        <a:sym typeface="Calibri"/>
                      </a:endParaRPr>
                    </a:p>
                  </a:txBody>
                  <a:tcPr marL="91450" marR="91450" marT="45725" marB="45725">
                    <a:lnL w="12700" cap="flat" cmpd="sng">
                      <a:solidFill>
                        <a:srgbClr val="FF0000"/>
                      </a:solidFill>
                      <a:prstDash val="solid"/>
                      <a:round/>
                      <a:headEnd type="none" w="sm" len="sm"/>
                      <a:tailEnd type="none" w="sm" len="sm"/>
                    </a:lnL>
                    <a:lnR w="12700" cap="flat" cmpd="sng">
                      <a:solidFill>
                        <a:srgbClr val="FF0000"/>
                      </a:solidFill>
                      <a:prstDash val="solid"/>
                      <a:round/>
                      <a:headEnd type="none" w="sm" len="sm"/>
                      <a:tailEnd type="none" w="sm" len="sm"/>
                    </a:lnR>
                    <a:lnT w="12700" cap="flat" cmpd="sng">
                      <a:solidFill>
                        <a:srgbClr val="FF0000"/>
                      </a:solidFill>
                      <a:prstDash val="solid"/>
                      <a:round/>
                      <a:headEnd type="none" w="sm" len="sm"/>
                      <a:tailEnd type="none" w="sm" len="sm"/>
                    </a:lnT>
                    <a:lnB w="12700"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29" name="Google Shape;229;p25"/>
          <p:cNvPicPr preferRelativeResize="0"/>
          <p:nvPr/>
        </p:nvPicPr>
        <p:blipFill rotWithShape="1">
          <a:blip r:embed="rId9">
            <a:alphaModFix/>
          </a:blip>
          <a:srcRect/>
          <a:stretch/>
        </p:blipFill>
        <p:spPr>
          <a:xfrm>
            <a:off x="9912326" y="3433097"/>
            <a:ext cx="2041727" cy="1275381"/>
          </a:xfrm>
          <a:prstGeom prst="rect">
            <a:avLst/>
          </a:prstGeom>
          <a:noFill/>
          <a:ln>
            <a:noFill/>
          </a:ln>
        </p:spPr>
      </p:pic>
      <p:graphicFrame>
        <p:nvGraphicFramePr>
          <p:cNvPr id="230" name="Google Shape;230;p25"/>
          <p:cNvGraphicFramePr/>
          <p:nvPr/>
        </p:nvGraphicFramePr>
        <p:xfrm>
          <a:off x="9912326" y="5357017"/>
          <a:ext cx="2195300" cy="1098390"/>
        </p:xfrm>
        <a:graphic>
          <a:graphicData uri="http://schemas.openxmlformats.org/drawingml/2006/table">
            <a:tbl>
              <a:tblPr firstRow="1" bandRow="1">
                <a:noFill/>
              </a:tblPr>
              <a:tblGrid>
                <a:gridCol w="2195300">
                  <a:extLst>
                    <a:ext uri="{9D8B030D-6E8A-4147-A177-3AD203B41FA5}">
                      <a16:colId xmlns:a16="http://schemas.microsoft.com/office/drawing/2014/main" val="20000"/>
                    </a:ext>
                  </a:extLst>
                </a:gridCol>
              </a:tblGrid>
              <a:tr h="203200">
                <a:tc>
                  <a:txBody>
                    <a:bodyPr/>
                    <a:lstStyle/>
                    <a:p>
                      <a:pPr marL="0" marR="0" lvl="0" indent="0" algn="ctr" rtl="0">
                        <a:spcBef>
                          <a:spcPts val="0"/>
                        </a:spcBef>
                        <a:spcAft>
                          <a:spcPts val="0"/>
                        </a:spcAft>
                        <a:buNone/>
                      </a:pPr>
                      <a:r>
                        <a:rPr lang="en-GB" sz="1600"/>
                        <a:t>Frequency</a:t>
                      </a:r>
                      <a:endParaRPr sz="1600"/>
                    </a:p>
                  </a:txBody>
                  <a:tcPr marL="91450" marR="91450" marT="45725" marB="45725"/>
                </a:tc>
                <a:extLst>
                  <a:ext uri="{0D108BD9-81ED-4DB2-BD59-A6C34878D82A}">
                    <a16:rowId xmlns:a16="http://schemas.microsoft.com/office/drawing/2014/main" val="10000"/>
                  </a:ext>
                </a:extLst>
              </a:tr>
              <a:tr h="763100">
                <a:tc>
                  <a:txBody>
                    <a:bodyPr/>
                    <a:lstStyle/>
                    <a:p>
                      <a:pPr marL="0" marR="0" lvl="0" indent="0" algn="l" rtl="0">
                        <a:spcBef>
                          <a:spcPts val="0"/>
                        </a:spcBef>
                        <a:spcAft>
                          <a:spcPts val="0"/>
                        </a:spcAft>
                        <a:buNone/>
                      </a:pPr>
                      <a:r>
                        <a:rPr lang="en-GB" sz="1200"/>
                        <a:t>Don’t forget ‘frequency’ refers to the ‘total’.</a:t>
                      </a:r>
                      <a:endParaRPr sz="1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E016-1A33-44E9-A53F-B63B7528364B}"/>
              </a:ext>
            </a:extLst>
          </p:cNvPr>
          <p:cNvSpPr>
            <a:spLocks noGrp="1"/>
          </p:cNvSpPr>
          <p:nvPr>
            <p:ph type="title"/>
          </p:nvPr>
        </p:nvSpPr>
        <p:spPr>
          <a:xfrm>
            <a:off x="838200" y="365126"/>
            <a:ext cx="10515600" cy="589032"/>
          </a:xfrm>
        </p:spPr>
        <p:txBody>
          <a:bodyPr>
            <a:normAutofit fontScale="90000"/>
          </a:bodyPr>
          <a:lstStyle/>
          <a:p>
            <a:r>
              <a:rPr lang="en-GB" dirty="0"/>
              <a:t>Independent and dependent variables</a:t>
            </a:r>
          </a:p>
        </p:txBody>
      </p:sp>
      <p:sp>
        <p:nvSpPr>
          <p:cNvPr id="4" name="Content Placeholder 3">
            <a:extLst>
              <a:ext uri="{FF2B5EF4-FFF2-40B4-BE49-F238E27FC236}">
                <a16:creationId xmlns:a16="http://schemas.microsoft.com/office/drawing/2014/main" id="{3BAA3431-CD19-416C-8687-F7304B384DFD}"/>
              </a:ext>
            </a:extLst>
          </p:cNvPr>
          <p:cNvSpPr>
            <a:spLocks noGrp="1"/>
          </p:cNvSpPr>
          <p:nvPr>
            <p:ph sz="half" idx="1"/>
          </p:nvPr>
        </p:nvSpPr>
        <p:spPr>
          <a:xfrm>
            <a:off x="321366" y="1205948"/>
            <a:ext cx="5181600" cy="4068418"/>
          </a:xfrm>
        </p:spPr>
        <p:txBody>
          <a:bodyPr>
            <a:normAutofit fontScale="55000" lnSpcReduction="20000"/>
          </a:bodyPr>
          <a:lstStyle/>
          <a:p>
            <a:pPr marL="0" indent="0">
              <a:buNone/>
            </a:pPr>
            <a:r>
              <a:rPr lang="en-US" dirty="0"/>
              <a:t>An </a:t>
            </a:r>
            <a:r>
              <a:rPr lang="en-US" b="1" dirty="0"/>
              <a:t>independent variable (IV) </a:t>
            </a:r>
            <a:r>
              <a:rPr lang="en-US" dirty="0"/>
              <a:t>is the variable (factor) in research that is directly manipulated by the researcher in order to examine its effect. The IV can have two or more levels, which are seen in the conditions (parts) of an investigation. For example, if you are examining the influence of caffeine on performance, the IV is caffeine and the researcher may alter the levels given to participants. In one condition of the investigation, participants may be given 1 mg of caffeine and in the second, 2 mg of caffeine. To identify the IV of an investigation, you need to look at the factor being altered between the conditions of the study.</a:t>
            </a:r>
          </a:p>
          <a:p>
            <a:pPr marL="0" indent="0">
              <a:buNone/>
            </a:pPr>
            <a:r>
              <a:rPr lang="en-US" dirty="0"/>
              <a:t>A </a:t>
            </a:r>
            <a:r>
              <a:rPr lang="en-US" b="1" dirty="0"/>
              <a:t>dependent variable (DV) </a:t>
            </a:r>
            <a:r>
              <a:rPr lang="en-US" dirty="0"/>
              <a:t>is the variable that is being measured by the researcher. The DV should be affected by the manipulation of the IV, so it is the outcome of the study. To identify the DV, you should look for the variable that is being measured in the investigation. For example, if the IV is the level of caffeine, the DV could be a person’s work performance. Performance should change as a result of different levels of caffeine.</a:t>
            </a:r>
          </a:p>
          <a:p>
            <a:pPr marL="0" indent="0">
              <a:buNone/>
            </a:pPr>
            <a:r>
              <a:rPr lang="en-US" dirty="0"/>
              <a:t>It is important that both the IV and DV are </a:t>
            </a:r>
            <a:r>
              <a:rPr lang="en-US" b="1" dirty="0" err="1"/>
              <a:t>operationalised</a:t>
            </a:r>
            <a:r>
              <a:rPr lang="en-US" dirty="0"/>
              <a:t>, so that they are testable and </a:t>
            </a:r>
            <a:r>
              <a:rPr lang="en-US" dirty="0" err="1"/>
              <a:t>measureable</a:t>
            </a:r>
            <a:r>
              <a:rPr lang="en-US" dirty="0"/>
              <a:t>. When we </a:t>
            </a:r>
            <a:r>
              <a:rPr lang="en-US" dirty="0" err="1"/>
              <a:t>operationalise</a:t>
            </a:r>
            <a:r>
              <a:rPr lang="en-US" dirty="0"/>
              <a:t> variables, we make them specific and detailed so that another researcher can know what was measured and changed, and how. </a:t>
            </a:r>
          </a:p>
        </p:txBody>
      </p:sp>
      <p:sp>
        <p:nvSpPr>
          <p:cNvPr id="5" name="Content Placeholder 4">
            <a:extLst>
              <a:ext uri="{FF2B5EF4-FFF2-40B4-BE49-F238E27FC236}">
                <a16:creationId xmlns:a16="http://schemas.microsoft.com/office/drawing/2014/main" id="{18FCF54E-4748-490B-A152-653AC6CC48FE}"/>
              </a:ext>
            </a:extLst>
          </p:cNvPr>
          <p:cNvSpPr>
            <a:spLocks noGrp="1"/>
          </p:cNvSpPr>
          <p:nvPr>
            <p:ph sz="half" idx="2"/>
          </p:nvPr>
        </p:nvSpPr>
        <p:spPr>
          <a:xfrm>
            <a:off x="6500191" y="1391478"/>
            <a:ext cx="5181600" cy="5101396"/>
          </a:xfrm>
        </p:spPr>
        <p:txBody>
          <a:bodyPr>
            <a:normAutofit fontScale="55000" lnSpcReduction="20000"/>
          </a:bodyPr>
          <a:lstStyle/>
          <a:p>
            <a:pPr marL="0" indent="0">
              <a:buNone/>
            </a:pPr>
            <a:r>
              <a:rPr lang="en-GB" b="1" dirty="0"/>
              <a:t>Apply it</a:t>
            </a:r>
          </a:p>
          <a:p>
            <a:pPr marL="0" indent="0">
              <a:buNone/>
            </a:pPr>
            <a:r>
              <a:rPr lang="en-GB" dirty="0"/>
              <a:t>Identify the independent and dependent variables in the following investigations:</a:t>
            </a:r>
          </a:p>
          <a:p>
            <a:pPr marL="0" indent="0">
              <a:buNone/>
            </a:pPr>
            <a:endParaRPr lang="en-GB" dirty="0"/>
          </a:p>
          <a:p>
            <a:r>
              <a:rPr lang="en-GB" dirty="0"/>
              <a:t>A study to investigate whether cats or dogs sleep longer</a:t>
            </a:r>
          </a:p>
          <a:p>
            <a:pPr marL="0" indent="0">
              <a:buNone/>
            </a:pPr>
            <a:endParaRPr lang="en-GB" dirty="0"/>
          </a:p>
          <a:p>
            <a:pPr lvl="1"/>
            <a:r>
              <a:rPr lang="en-GB" dirty="0"/>
              <a:t>IV –</a:t>
            </a:r>
          </a:p>
          <a:p>
            <a:pPr lvl="1"/>
            <a:r>
              <a:rPr lang="en-GB" dirty="0"/>
              <a:t>DV –</a:t>
            </a:r>
          </a:p>
          <a:p>
            <a:pPr lvl="1"/>
            <a:endParaRPr lang="en-GB" dirty="0"/>
          </a:p>
          <a:p>
            <a:r>
              <a:rPr lang="en-GB" dirty="0"/>
              <a:t>A study to see if age effects the amount of sleep we need</a:t>
            </a:r>
          </a:p>
          <a:p>
            <a:pPr marL="0" indent="0">
              <a:buNone/>
            </a:pPr>
            <a:endParaRPr lang="en-GB" dirty="0"/>
          </a:p>
          <a:p>
            <a:pPr lvl="1"/>
            <a:r>
              <a:rPr lang="en-GB" dirty="0"/>
              <a:t>IV –</a:t>
            </a:r>
          </a:p>
          <a:p>
            <a:pPr lvl="1"/>
            <a:r>
              <a:rPr lang="en-GB" dirty="0"/>
              <a:t>DV –</a:t>
            </a:r>
          </a:p>
          <a:p>
            <a:pPr lvl="1"/>
            <a:endParaRPr lang="en-GB" dirty="0"/>
          </a:p>
          <a:p>
            <a:pPr lvl="1"/>
            <a:endParaRPr lang="en-GB" dirty="0"/>
          </a:p>
          <a:p>
            <a:r>
              <a:rPr lang="en-GB" dirty="0"/>
              <a:t>An investigation into how the type of praise you receive influences grades achieved in exams.</a:t>
            </a:r>
          </a:p>
          <a:p>
            <a:endParaRPr lang="en-GB" dirty="0"/>
          </a:p>
          <a:p>
            <a:pPr lvl="1"/>
            <a:r>
              <a:rPr lang="en-GB" dirty="0"/>
              <a:t>IV – </a:t>
            </a:r>
          </a:p>
          <a:p>
            <a:pPr lvl="1"/>
            <a:r>
              <a:rPr lang="en-GB" dirty="0"/>
              <a:t>DV - </a:t>
            </a:r>
          </a:p>
          <a:p>
            <a:endParaRPr lang="en-GB" dirty="0"/>
          </a:p>
        </p:txBody>
      </p:sp>
      <p:sp>
        <p:nvSpPr>
          <p:cNvPr id="6" name="Rectangle: Rounded Corners 5">
            <a:extLst>
              <a:ext uri="{FF2B5EF4-FFF2-40B4-BE49-F238E27FC236}">
                <a16:creationId xmlns:a16="http://schemas.microsoft.com/office/drawing/2014/main" id="{3A00BE77-C83B-4684-BFEE-B100A4A9A8EA}"/>
              </a:ext>
            </a:extLst>
          </p:cNvPr>
          <p:cNvSpPr/>
          <p:nvPr/>
        </p:nvSpPr>
        <p:spPr>
          <a:xfrm>
            <a:off x="715617" y="238539"/>
            <a:ext cx="8136835" cy="715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7F17F9F6-8964-40DD-9E6A-1F618FCDBB1A}"/>
              </a:ext>
            </a:extLst>
          </p:cNvPr>
          <p:cNvSpPr/>
          <p:nvPr/>
        </p:nvSpPr>
        <p:spPr>
          <a:xfrm>
            <a:off x="6202017" y="1152939"/>
            <a:ext cx="5668617" cy="54665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AB9215F-EE10-4C20-BE38-02DDB36EB4D6}"/>
              </a:ext>
            </a:extLst>
          </p:cNvPr>
          <p:cNvSpPr/>
          <p:nvPr/>
        </p:nvSpPr>
        <p:spPr>
          <a:xfrm>
            <a:off x="321366" y="5380383"/>
            <a:ext cx="5536095" cy="1239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REMEMBER when identifying and stating the IV of an investigation you MUST give all variations e.g.</a:t>
            </a:r>
          </a:p>
          <a:p>
            <a:pPr algn="ctr"/>
            <a:r>
              <a:rPr lang="en-GB" b="1" dirty="0">
                <a:solidFill>
                  <a:schemeClr val="tx1"/>
                </a:solidFill>
              </a:rPr>
              <a:t>IV – Caffeine 1mg or 2mg</a:t>
            </a:r>
          </a:p>
        </p:txBody>
      </p:sp>
    </p:spTree>
    <p:extLst>
      <p:ext uri="{BB962C8B-B14F-4D97-AF65-F5344CB8AC3E}">
        <p14:creationId xmlns:p14="http://schemas.microsoft.com/office/powerpoint/2010/main" val="231285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56C6-E62F-45E0-BA43-3D2210B838BE}"/>
              </a:ext>
            </a:extLst>
          </p:cNvPr>
          <p:cNvSpPr>
            <a:spLocks noGrp="1"/>
          </p:cNvSpPr>
          <p:nvPr>
            <p:ph type="title"/>
          </p:nvPr>
        </p:nvSpPr>
        <p:spPr>
          <a:xfrm>
            <a:off x="838200" y="365125"/>
            <a:ext cx="4793974" cy="5810388"/>
          </a:xfrm>
        </p:spPr>
        <p:txBody>
          <a:bodyPr anchor="t">
            <a:normAutofit/>
          </a:bodyPr>
          <a:lstStyle/>
          <a:p>
            <a:r>
              <a:rPr lang="en-US" sz="1600" b="1" dirty="0"/>
              <a:t>Apply it</a:t>
            </a:r>
            <a:br>
              <a:rPr lang="en-US" sz="1600" dirty="0"/>
            </a:br>
            <a:r>
              <a:rPr lang="en-US" sz="1600" dirty="0"/>
              <a:t>Koko carried out a survey to find out what proportion of people said they became anxious when taking an exam. He asked 80 people: 35 said they strongly agreed to feeling anxious, 14 said they agreed, 12 said they disagreed and 19 said they strongly disagreed.</a:t>
            </a:r>
            <a:br>
              <a:rPr lang="en-US" sz="1600" dirty="0"/>
            </a:br>
            <a:r>
              <a:rPr lang="en-US" sz="1600" dirty="0"/>
              <a:t>Calculate the proportions for Koko, using a) fractions, b) decimal form and c) percentages. Show your workings, using 2 decimal places</a:t>
            </a:r>
            <a:endParaRPr lang="en-GB" sz="1600" dirty="0"/>
          </a:p>
        </p:txBody>
      </p:sp>
      <p:pic>
        <p:nvPicPr>
          <p:cNvPr id="4" name="Content Placeholder 3">
            <a:extLst>
              <a:ext uri="{FF2B5EF4-FFF2-40B4-BE49-F238E27FC236}">
                <a16:creationId xmlns:a16="http://schemas.microsoft.com/office/drawing/2014/main" id="{D6424CCF-52E1-46B7-A887-A31891DFC79D}"/>
              </a:ext>
            </a:extLst>
          </p:cNvPr>
          <p:cNvPicPr>
            <a:picLocks noGrp="1" noChangeAspect="1"/>
          </p:cNvPicPr>
          <p:nvPr>
            <p:ph idx="1"/>
          </p:nvPr>
        </p:nvPicPr>
        <p:blipFill>
          <a:blip r:embed="rId2"/>
          <a:stretch>
            <a:fillRect/>
          </a:stretch>
        </p:blipFill>
        <p:spPr>
          <a:xfrm>
            <a:off x="6549887" y="171710"/>
            <a:ext cx="5241235" cy="6686290"/>
          </a:xfrm>
          <a:prstGeom prst="rect">
            <a:avLst/>
          </a:prstGeom>
        </p:spPr>
      </p:pic>
      <p:sp>
        <p:nvSpPr>
          <p:cNvPr id="5" name="Rectangle: Rounded Corners 4">
            <a:extLst>
              <a:ext uri="{FF2B5EF4-FFF2-40B4-BE49-F238E27FC236}">
                <a16:creationId xmlns:a16="http://schemas.microsoft.com/office/drawing/2014/main" id="{78FF6DD7-DCD5-40CC-B315-208FA6711573}"/>
              </a:ext>
            </a:extLst>
          </p:cNvPr>
          <p:cNvSpPr/>
          <p:nvPr/>
        </p:nvSpPr>
        <p:spPr>
          <a:xfrm>
            <a:off x="278296" y="171710"/>
            <a:ext cx="5711687" cy="6467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671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0CAD-369D-4116-B03B-EA671044188B}"/>
              </a:ext>
            </a:extLst>
          </p:cNvPr>
          <p:cNvSpPr>
            <a:spLocks noGrp="1"/>
          </p:cNvSpPr>
          <p:nvPr>
            <p:ph type="title"/>
          </p:nvPr>
        </p:nvSpPr>
        <p:spPr>
          <a:xfrm>
            <a:off x="838200" y="365126"/>
            <a:ext cx="10515600" cy="615536"/>
          </a:xfrm>
        </p:spPr>
        <p:txBody>
          <a:bodyPr>
            <a:normAutofit/>
          </a:bodyPr>
          <a:lstStyle/>
          <a:p>
            <a:r>
              <a:rPr lang="en-GB" sz="2800" dirty="0"/>
              <a:t>Primary and secondary data</a:t>
            </a:r>
          </a:p>
        </p:txBody>
      </p:sp>
      <p:sp>
        <p:nvSpPr>
          <p:cNvPr id="3" name="Content Placeholder 2">
            <a:extLst>
              <a:ext uri="{FF2B5EF4-FFF2-40B4-BE49-F238E27FC236}">
                <a16:creationId xmlns:a16="http://schemas.microsoft.com/office/drawing/2014/main" id="{C8DC3724-7F39-4C98-8F34-A2598EE7029A}"/>
              </a:ext>
            </a:extLst>
          </p:cNvPr>
          <p:cNvSpPr>
            <a:spLocks noGrp="1"/>
          </p:cNvSpPr>
          <p:nvPr>
            <p:ph idx="1"/>
          </p:nvPr>
        </p:nvSpPr>
        <p:spPr>
          <a:xfrm>
            <a:off x="530087" y="1325218"/>
            <a:ext cx="5181600" cy="4957763"/>
          </a:xfrm>
        </p:spPr>
        <p:txBody>
          <a:bodyPr>
            <a:normAutofit fontScale="62500" lnSpcReduction="20000"/>
          </a:bodyPr>
          <a:lstStyle/>
          <a:p>
            <a:pPr marL="0" indent="0">
              <a:buNone/>
            </a:pPr>
            <a:r>
              <a:rPr lang="en-US" b="1" dirty="0"/>
              <a:t>Primary data </a:t>
            </a:r>
            <a:r>
              <a:rPr lang="en-US" dirty="0"/>
              <a:t>is data the researcher has gathered for a specific piece of research. Stanley Milgram (1963) gathered primary data when he recorded voltages in his ‘electric shock experiments’. Primary data is gathered for a specific aim, to suit the purpose it is required for. However, this can be expensive, which is a disadvantage.</a:t>
            </a:r>
          </a:p>
          <a:p>
            <a:pPr marL="0" indent="0">
              <a:buNone/>
            </a:pPr>
            <a:r>
              <a:rPr lang="en-US" b="1" dirty="0"/>
              <a:t>Secondary data </a:t>
            </a:r>
            <a:r>
              <a:rPr lang="en-US" dirty="0"/>
              <a:t>is data a researcher uses that was gathered previously for a different purpose. In a </a:t>
            </a:r>
            <a:r>
              <a:rPr lang="en-US" b="1" dirty="0"/>
              <a:t>meta-analysis</a:t>
            </a:r>
            <a:r>
              <a:rPr lang="en-US" dirty="0"/>
              <a:t>, the data being </a:t>
            </a:r>
            <a:r>
              <a:rPr lang="en-US" dirty="0" err="1"/>
              <a:t>analysed</a:t>
            </a:r>
            <a:r>
              <a:rPr lang="en-US" dirty="0"/>
              <a:t> is secondary data because such research involves collating the results of different studies that ask similar questions and have already been carried out by other researchers. A problem with secondary data is that the original purpose of the data may not quite suit the study that is reusing the data. It can, however, be cheaper to existing data. For some studies, using secondary data can mean larger sample sizes, such as using a longitudinal study. Caspi et al. (2003), for example, used the Dunedin Multidisciplinary Health and Development Study to find information about genotypes so that they could look at why stress led to depression in some people and not others.</a:t>
            </a:r>
            <a:endParaRPr lang="en-GB" dirty="0"/>
          </a:p>
        </p:txBody>
      </p:sp>
      <p:sp>
        <p:nvSpPr>
          <p:cNvPr id="4" name="Rectangle: Rounded Corners 3">
            <a:extLst>
              <a:ext uri="{FF2B5EF4-FFF2-40B4-BE49-F238E27FC236}">
                <a16:creationId xmlns:a16="http://schemas.microsoft.com/office/drawing/2014/main" id="{A7D08E0F-1D05-4FC6-85B0-CC578E5FDA51}"/>
              </a:ext>
            </a:extLst>
          </p:cNvPr>
          <p:cNvSpPr/>
          <p:nvPr/>
        </p:nvSpPr>
        <p:spPr>
          <a:xfrm>
            <a:off x="530087" y="365126"/>
            <a:ext cx="5446643" cy="615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62E300-426D-480E-8B9C-6263E3CF1121}"/>
              </a:ext>
            </a:extLst>
          </p:cNvPr>
          <p:cNvPicPr>
            <a:picLocks noChangeAspect="1"/>
          </p:cNvPicPr>
          <p:nvPr/>
        </p:nvPicPr>
        <p:blipFill>
          <a:blip r:embed="rId2"/>
          <a:stretch>
            <a:fillRect/>
          </a:stretch>
        </p:blipFill>
        <p:spPr>
          <a:xfrm>
            <a:off x="6284843" y="365126"/>
            <a:ext cx="5572982" cy="5868160"/>
          </a:xfrm>
          <a:prstGeom prst="rect">
            <a:avLst/>
          </a:prstGeom>
        </p:spPr>
      </p:pic>
    </p:spTree>
    <p:extLst>
      <p:ext uri="{BB962C8B-B14F-4D97-AF65-F5344CB8AC3E}">
        <p14:creationId xmlns:p14="http://schemas.microsoft.com/office/powerpoint/2010/main" val="2561373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0CAD-369D-4116-B03B-EA671044188B}"/>
              </a:ext>
            </a:extLst>
          </p:cNvPr>
          <p:cNvSpPr>
            <a:spLocks noGrp="1"/>
          </p:cNvSpPr>
          <p:nvPr>
            <p:ph type="title"/>
          </p:nvPr>
        </p:nvSpPr>
        <p:spPr>
          <a:xfrm>
            <a:off x="838200" y="365126"/>
            <a:ext cx="10515600" cy="615536"/>
          </a:xfrm>
        </p:spPr>
        <p:txBody>
          <a:bodyPr>
            <a:normAutofit/>
          </a:bodyPr>
          <a:lstStyle/>
          <a:p>
            <a:r>
              <a:rPr lang="en-GB" sz="2800" dirty="0"/>
              <a:t>Qualitative and quantitative data</a:t>
            </a:r>
          </a:p>
        </p:txBody>
      </p:sp>
      <p:sp>
        <p:nvSpPr>
          <p:cNvPr id="3" name="Content Placeholder 2">
            <a:extLst>
              <a:ext uri="{FF2B5EF4-FFF2-40B4-BE49-F238E27FC236}">
                <a16:creationId xmlns:a16="http://schemas.microsoft.com/office/drawing/2014/main" id="{C8DC3724-7F39-4C98-8F34-A2598EE7029A}"/>
              </a:ext>
            </a:extLst>
          </p:cNvPr>
          <p:cNvSpPr>
            <a:spLocks noGrp="1"/>
          </p:cNvSpPr>
          <p:nvPr>
            <p:ph idx="1"/>
          </p:nvPr>
        </p:nvSpPr>
        <p:spPr>
          <a:xfrm>
            <a:off x="304800" y="1219200"/>
            <a:ext cx="5181600" cy="4957763"/>
          </a:xfrm>
        </p:spPr>
        <p:txBody>
          <a:bodyPr>
            <a:normAutofit fontScale="62500" lnSpcReduction="20000"/>
          </a:bodyPr>
          <a:lstStyle/>
          <a:p>
            <a:pPr marL="0" indent="0">
              <a:buNone/>
            </a:pPr>
            <a:r>
              <a:rPr lang="en-US" b="1" dirty="0"/>
              <a:t>Qualitative data </a:t>
            </a:r>
            <a:r>
              <a:rPr lang="en-US" dirty="0"/>
              <a:t>are data in the form of words, pictures or some other format where a story is being told and where the data give detail. Qualitative data is descriptive and gives information that cannot be measured so effectively quantitatively, such as someone’s feelings about their friends. Qualitative data can be gathered through focus groups, observations or case studies. Sigmund Freud’s (1909) study of Little Hans and Michel </a:t>
            </a:r>
            <a:r>
              <a:rPr lang="en-US" dirty="0" err="1"/>
              <a:t>Siffre’s</a:t>
            </a:r>
            <a:r>
              <a:rPr lang="en-US" dirty="0"/>
              <a:t> (1975) cave study both used qualitative data to explain a situation in detail.</a:t>
            </a:r>
          </a:p>
          <a:p>
            <a:pPr marL="0" indent="0">
              <a:buNone/>
            </a:pPr>
            <a:r>
              <a:rPr lang="en-US" b="1" dirty="0"/>
              <a:t>Quantitative data </a:t>
            </a:r>
            <a:r>
              <a:rPr lang="en-US" dirty="0"/>
              <a:t>is data in the form of numbers, such as the percentage of people conforming when someone wrongly identifies what line matches another line (Asch, 1951). Studies in psychology often use quantitative data because measurements can be subjected to descriptive statistics and testing. Methods can include experiments or questionnaires. Studies using quantitative data often use large samples and look for patterns in behaviour. Lloyd Peterson and Margaret Peterson (1959) collected quantitative data in their study to test the duration of short-term memory.</a:t>
            </a:r>
            <a:endParaRPr lang="en-GB" dirty="0"/>
          </a:p>
        </p:txBody>
      </p:sp>
      <p:sp>
        <p:nvSpPr>
          <p:cNvPr id="4" name="Rectangle: Rounded Corners 3">
            <a:extLst>
              <a:ext uri="{FF2B5EF4-FFF2-40B4-BE49-F238E27FC236}">
                <a16:creationId xmlns:a16="http://schemas.microsoft.com/office/drawing/2014/main" id="{A7D08E0F-1D05-4FC6-85B0-CC578E5FDA51}"/>
              </a:ext>
            </a:extLst>
          </p:cNvPr>
          <p:cNvSpPr/>
          <p:nvPr/>
        </p:nvSpPr>
        <p:spPr>
          <a:xfrm>
            <a:off x="530087" y="365126"/>
            <a:ext cx="5446643" cy="615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440AA66-1E1F-458B-9EEE-F379BEF613D6}"/>
              </a:ext>
            </a:extLst>
          </p:cNvPr>
          <p:cNvPicPr>
            <a:picLocks noChangeAspect="1"/>
          </p:cNvPicPr>
          <p:nvPr/>
        </p:nvPicPr>
        <p:blipFill rotWithShape="1">
          <a:blip r:embed="rId2"/>
          <a:srcRect b="2460"/>
          <a:stretch/>
        </p:blipFill>
        <p:spPr>
          <a:xfrm>
            <a:off x="6215272" y="365127"/>
            <a:ext cx="5731652" cy="5929656"/>
          </a:xfrm>
          <a:prstGeom prst="rect">
            <a:avLst/>
          </a:prstGeom>
        </p:spPr>
      </p:pic>
    </p:spTree>
    <p:extLst>
      <p:ext uri="{BB962C8B-B14F-4D97-AF65-F5344CB8AC3E}">
        <p14:creationId xmlns:p14="http://schemas.microsoft.com/office/powerpoint/2010/main" val="3322819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4D3C-D255-4E38-9A9D-94A11AA97EBC}"/>
              </a:ext>
            </a:extLst>
          </p:cNvPr>
          <p:cNvSpPr>
            <a:spLocks noGrp="1"/>
          </p:cNvSpPr>
          <p:nvPr>
            <p:ph type="title"/>
          </p:nvPr>
        </p:nvSpPr>
        <p:spPr>
          <a:xfrm>
            <a:off x="838200" y="365125"/>
            <a:ext cx="10515600" cy="827571"/>
          </a:xfrm>
        </p:spPr>
        <p:txBody>
          <a:bodyPr/>
          <a:lstStyle/>
          <a:p>
            <a:r>
              <a:rPr lang="en-GB" dirty="0"/>
              <a:t>Issues and debates</a:t>
            </a:r>
          </a:p>
        </p:txBody>
      </p:sp>
      <p:sp>
        <p:nvSpPr>
          <p:cNvPr id="8" name="Content Placeholder 7">
            <a:extLst>
              <a:ext uri="{FF2B5EF4-FFF2-40B4-BE49-F238E27FC236}">
                <a16:creationId xmlns:a16="http://schemas.microsoft.com/office/drawing/2014/main" id="{005E1FEE-0A6C-4F44-B9CE-4E3780443AA5}"/>
              </a:ext>
            </a:extLst>
          </p:cNvPr>
          <p:cNvSpPr>
            <a:spLocks noGrp="1"/>
          </p:cNvSpPr>
          <p:nvPr>
            <p:ph idx="1"/>
          </p:nvPr>
        </p:nvSpPr>
        <p:spPr>
          <a:xfrm>
            <a:off x="679174" y="1524000"/>
            <a:ext cx="10515600" cy="4798737"/>
          </a:xfrm>
        </p:spPr>
        <p:txBody>
          <a:bodyPr>
            <a:normAutofit fontScale="85000" lnSpcReduction="20000"/>
          </a:bodyPr>
          <a:lstStyle/>
          <a:p>
            <a:pPr marL="0" indent="0">
              <a:buNone/>
            </a:pPr>
            <a:r>
              <a:rPr lang="en-US" dirty="0"/>
              <a:t>Earlier in this topic you looked at five ethical issues: informed consent, deception, confidentiality, the right to withdraw and the protection of participants. Morality is also an ethical issue.</a:t>
            </a:r>
          </a:p>
          <a:p>
            <a:pPr marL="0" indent="0">
              <a:buNone/>
            </a:pPr>
            <a:endParaRPr lang="en-US" dirty="0"/>
          </a:p>
          <a:p>
            <a:pPr marL="0" indent="0">
              <a:buNone/>
            </a:pPr>
            <a:r>
              <a:rPr lang="en-US" dirty="0"/>
              <a:t>Ethical issues are issues that cover working and living with other people. Ethical principles come from a society’s moral stance. They are about what is considered right or wrong. Researchers in psychology must adhere to ethical principles and do what is right. The British Psychological Society (BPS) sets out clear ethical principles both for researchers and for practitioners.</a:t>
            </a:r>
          </a:p>
          <a:p>
            <a:endParaRPr lang="en-US" dirty="0"/>
          </a:p>
          <a:p>
            <a:pPr marL="0" indent="0">
              <a:buNone/>
            </a:pPr>
            <a:r>
              <a:rPr lang="en-US" b="1" dirty="0"/>
              <a:t>Ethical issues in psychological research</a:t>
            </a:r>
          </a:p>
          <a:p>
            <a:pPr marL="0" indent="0">
              <a:buNone/>
            </a:pPr>
            <a:r>
              <a:rPr lang="en-US" dirty="0"/>
              <a:t>Although Topics 6–10 are also relevant, this section focuses on Topics 1–5 to explain ethical issues in psychological research. These are not the only ethical issues in psychological research, but they will help you with your discussions.</a:t>
            </a:r>
          </a:p>
        </p:txBody>
      </p:sp>
      <p:sp>
        <p:nvSpPr>
          <p:cNvPr id="9" name="Rectangle: Rounded Corners 8">
            <a:extLst>
              <a:ext uri="{FF2B5EF4-FFF2-40B4-BE49-F238E27FC236}">
                <a16:creationId xmlns:a16="http://schemas.microsoft.com/office/drawing/2014/main" id="{186A5C83-0A8D-4E24-BA79-117E285412EB}"/>
              </a:ext>
            </a:extLst>
          </p:cNvPr>
          <p:cNvSpPr/>
          <p:nvPr/>
        </p:nvSpPr>
        <p:spPr>
          <a:xfrm>
            <a:off x="838200" y="278296"/>
            <a:ext cx="4528930" cy="8746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5603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1469106"/>
              </p:ext>
            </p:extLst>
          </p:nvPr>
        </p:nvGraphicFramePr>
        <p:xfrm>
          <a:off x="53008" y="1"/>
          <a:ext cx="12085983" cy="6887208"/>
        </p:xfrm>
        <a:graphic>
          <a:graphicData uri="http://schemas.openxmlformats.org/drawingml/2006/table">
            <a:tbl>
              <a:tblPr firstRow="1" bandRow="1">
                <a:tableStyleId>{5940675A-B579-460E-94D1-54222C63F5DA}</a:tableStyleId>
              </a:tblPr>
              <a:tblGrid>
                <a:gridCol w="1807095">
                  <a:extLst>
                    <a:ext uri="{9D8B030D-6E8A-4147-A177-3AD203B41FA5}">
                      <a16:colId xmlns:a16="http://schemas.microsoft.com/office/drawing/2014/main" val="1952756683"/>
                    </a:ext>
                  </a:extLst>
                </a:gridCol>
                <a:gridCol w="2006041">
                  <a:extLst>
                    <a:ext uri="{9D8B030D-6E8A-4147-A177-3AD203B41FA5}">
                      <a16:colId xmlns:a16="http://schemas.microsoft.com/office/drawing/2014/main" val="1162613852"/>
                    </a:ext>
                  </a:extLst>
                </a:gridCol>
                <a:gridCol w="2197002">
                  <a:extLst>
                    <a:ext uri="{9D8B030D-6E8A-4147-A177-3AD203B41FA5}">
                      <a16:colId xmlns:a16="http://schemas.microsoft.com/office/drawing/2014/main" val="1487050052"/>
                    </a:ext>
                  </a:extLst>
                </a:gridCol>
                <a:gridCol w="2047183">
                  <a:extLst>
                    <a:ext uri="{9D8B030D-6E8A-4147-A177-3AD203B41FA5}">
                      <a16:colId xmlns:a16="http://schemas.microsoft.com/office/drawing/2014/main" val="3042516738"/>
                    </a:ext>
                  </a:extLst>
                </a:gridCol>
                <a:gridCol w="2132596">
                  <a:extLst>
                    <a:ext uri="{9D8B030D-6E8A-4147-A177-3AD203B41FA5}">
                      <a16:colId xmlns:a16="http://schemas.microsoft.com/office/drawing/2014/main" val="2729766573"/>
                    </a:ext>
                  </a:extLst>
                </a:gridCol>
                <a:gridCol w="1896066">
                  <a:extLst>
                    <a:ext uri="{9D8B030D-6E8A-4147-A177-3AD203B41FA5}">
                      <a16:colId xmlns:a16="http://schemas.microsoft.com/office/drawing/2014/main" val="430090140"/>
                    </a:ext>
                  </a:extLst>
                </a:gridCol>
              </a:tblGrid>
              <a:tr h="776658">
                <a:tc>
                  <a:txBody>
                    <a:bodyPr/>
                    <a:lstStyle/>
                    <a:p>
                      <a:pPr algn="ctr"/>
                      <a:endParaRPr lang="en-GB" sz="2000" b="1" dirty="0">
                        <a:solidFill>
                          <a:schemeClr val="tx1"/>
                        </a:solidFill>
                        <a:effectLst>
                          <a:outerShdw blurRad="38100" dist="38100" dir="2700000" algn="tl">
                            <a:srgbClr val="000000">
                              <a:alpha val="43137"/>
                            </a:srgbClr>
                          </a:outerShdw>
                        </a:effectLst>
                      </a:endParaRPr>
                    </a:p>
                  </a:txBody>
                  <a:tcPr/>
                </a:tc>
                <a:tc>
                  <a:txBody>
                    <a:bodyPr/>
                    <a:lstStyle/>
                    <a:p>
                      <a:pPr algn="ctr"/>
                      <a:r>
                        <a:rPr lang="en-GB" sz="2000" dirty="0">
                          <a:effectLst>
                            <a:outerShdw blurRad="38100" dist="38100" dir="2700000" algn="tl">
                              <a:srgbClr val="000000">
                                <a:alpha val="43137"/>
                              </a:srgbClr>
                            </a:outerShdw>
                          </a:effectLst>
                        </a:rPr>
                        <a:t>Development</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pPr algn="ctr"/>
                      <a:r>
                        <a:rPr lang="en-GB" sz="2000" dirty="0">
                          <a:effectLst>
                            <a:outerShdw blurRad="38100" dist="38100" dir="2700000" algn="tl">
                              <a:srgbClr val="000000">
                                <a:alpha val="43137"/>
                              </a:srgbClr>
                            </a:outerShdw>
                          </a:effectLst>
                        </a:rPr>
                        <a:t>Memory</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pPr algn="ctr"/>
                      <a:r>
                        <a:rPr lang="en-GB" sz="2000" dirty="0">
                          <a:effectLst>
                            <a:outerShdw blurRad="38100" dist="38100" dir="2700000" algn="tl">
                              <a:srgbClr val="000000">
                                <a:alpha val="43137"/>
                              </a:srgbClr>
                            </a:outerShdw>
                          </a:effectLst>
                        </a:rPr>
                        <a:t>Psychological Problems</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pPr algn="ctr"/>
                      <a:r>
                        <a:rPr lang="en-GB" sz="2000" dirty="0">
                          <a:effectLst>
                            <a:outerShdw blurRad="38100" dist="38100" dir="2700000" algn="tl">
                              <a:srgbClr val="000000">
                                <a:alpha val="43137"/>
                              </a:srgbClr>
                            </a:outerShdw>
                          </a:effectLst>
                        </a:rPr>
                        <a:t>The brain and neuropsychology</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pPr algn="ctr"/>
                      <a:r>
                        <a:rPr lang="en-GB" sz="2000" dirty="0">
                          <a:effectLst>
                            <a:outerShdw blurRad="38100" dist="38100" dir="2700000" algn="tl">
                              <a:srgbClr val="000000">
                                <a:alpha val="43137"/>
                              </a:srgbClr>
                            </a:outerShdw>
                          </a:effectLst>
                        </a:rPr>
                        <a:t>Social Influence</a:t>
                      </a:r>
                      <a:endParaRPr lang="en-GB" sz="2000" b="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242481089"/>
                  </a:ext>
                </a:extLst>
              </a:tr>
              <a:tr h="1181870">
                <a:tc>
                  <a:txBody>
                    <a:bodyPr/>
                    <a:lstStyle/>
                    <a:p>
                      <a:pPr algn="ctr"/>
                      <a:r>
                        <a:rPr lang="en-GB" sz="2000" dirty="0">
                          <a:effectLst>
                            <a:outerShdw blurRad="38100" dist="38100" dir="2700000" algn="tl">
                              <a:srgbClr val="000000">
                                <a:alpha val="43137"/>
                              </a:srgbClr>
                            </a:outerShdw>
                          </a:effectLst>
                        </a:rPr>
                        <a:t>Consent</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r>
                        <a:rPr lang="en-GB" sz="1600" dirty="0"/>
                        <a:t>Children involved so must</a:t>
                      </a:r>
                      <a:r>
                        <a:rPr lang="en-GB" sz="1600" baseline="0" dirty="0"/>
                        <a:t> get consent from parents</a:t>
                      </a:r>
                      <a:endParaRPr lang="en-GB" sz="1600" b="0" dirty="0">
                        <a:solidFill>
                          <a:schemeClr val="tx1"/>
                        </a:solidFill>
                      </a:endParaRPr>
                    </a:p>
                  </a:txBody>
                  <a:tcPr/>
                </a:tc>
                <a:tc>
                  <a:txBody>
                    <a:bodyPr/>
                    <a:lstStyle/>
                    <a:p>
                      <a:endParaRPr lang="en-GB" sz="1600" b="0">
                        <a:solidFill>
                          <a:schemeClr val="tx1"/>
                        </a:solidFill>
                      </a:endParaRPr>
                    </a:p>
                  </a:txBody>
                  <a:tcPr/>
                </a:tc>
                <a:tc>
                  <a:txBody>
                    <a:bodyPr/>
                    <a:lstStyle/>
                    <a:p>
                      <a:endParaRPr lang="en-GB" sz="1600" b="0" dirty="0">
                        <a:solidFill>
                          <a:schemeClr val="tx1"/>
                        </a:solidFill>
                      </a:endParaRPr>
                    </a:p>
                  </a:txBody>
                  <a:tcPr/>
                </a:tc>
                <a:tc>
                  <a:txBody>
                    <a:bodyPr/>
                    <a:lstStyle/>
                    <a:p>
                      <a:r>
                        <a:rPr lang="en-GB" sz="1600" dirty="0"/>
                        <a:t>Need consent from people who have had brain damage</a:t>
                      </a:r>
                      <a:endParaRPr lang="en-GB" sz="1600" b="0" dirty="0">
                        <a:solidFill>
                          <a:schemeClr val="tx1"/>
                        </a:solidFill>
                      </a:endParaRPr>
                    </a:p>
                  </a:txBody>
                  <a:tcPr/>
                </a:tc>
                <a:tc>
                  <a:txBody>
                    <a:bodyPr/>
                    <a:lstStyle/>
                    <a:p>
                      <a:r>
                        <a:rPr lang="en-GB" sz="1600" dirty="0"/>
                        <a:t>Zimbardo – participants didn’t consent to what happened</a:t>
                      </a:r>
                      <a:endParaRPr lang="en-GB" sz="1600" b="0" dirty="0">
                        <a:solidFill>
                          <a:schemeClr val="tx1"/>
                        </a:solidFill>
                      </a:endParaRPr>
                    </a:p>
                  </a:txBody>
                  <a:tcPr/>
                </a:tc>
                <a:extLst>
                  <a:ext uri="{0D108BD9-81ED-4DB2-BD59-A6C34878D82A}">
                    <a16:rowId xmlns:a16="http://schemas.microsoft.com/office/drawing/2014/main" val="838100691"/>
                  </a:ext>
                </a:extLst>
              </a:tr>
              <a:tr h="911729">
                <a:tc>
                  <a:txBody>
                    <a:bodyPr/>
                    <a:lstStyle/>
                    <a:p>
                      <a:pPr algn="ctr"/>
                      <a:r>
                        <a:rPr lang="en-GB" sz="2000" dirty="0">
                          <a:effectLst>
                            <a:outerShdw blurRad="38100" dist="38100" dir="2700000" algn="tl">
                              <a:srgbClr val="000000">
                                <a:alpha val="43137"/>
                              </a:srgbClr>
                            </a:outerShdw>
                          </a:effectLst>
                        </a:rPr>
                        <a:t>Debrief</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endParaRPr lang="en-GB" sz="1600" b="0">
                        <a:solidFill>
                          <a:schemeClr val="tx1"/>
                        </a:solidFill>
                      </a:endParaRPr>
                    </a:p>
                  </a:txBody>
                  <a:tcPr/>
                </a:tc>
                <a:tc>
                  <a:txBody>
                    <a:bodyPr/>
                    <a:lstStyle/>
                    <a:p>
                      <a:r>
                        <a:rPr lang="en-GB" sz="1600" dirty="0"/>
                        <a:t>As there is deceit, debrief</a:t>
                      </a:r>
                      <a:r>
                        <a:rPr lang="en-GB" sz="1600" baseline="0" dirty="0"/>
                        <a:t> is necessary (Peterson and Peterson)</a:t>
                      </a:r>
                      <a:endParaRPr lang="en-GB" sz="1600" b="0" dirty="0">
                        <a:solidFill>
                          <a:schemeClr val="tx1"/>
                        </a:solidFill>
                      </a:endParaRPr>
                    </a:p>
                  </a:txBody>
                  <a:tcPr/>
                </a:tc>
                <a:tc>
                  <a:txBody>
                    <a:bodyPr/>
                    <a:lstStyle/>
                    <a:p>
                      <a:endParaRPr lang="en-GB" sz="1600" b="0">
                        <a:solidFill>
                          <a:schemeClr val="tx1"/>
                        </a:solidFill>
                      </a:endParaRPr>
                    </a:p>
                  </a:txBody>
                  <a:tcPr/>
                </a:tc>
                <a:tc>
                  <a:txBody>
                    <a:bodyPr/>
                    <a:lstStyle/>
                    <a:p>
                      <a:endParaRPr lang="en-GB" sz="1600" b="0">
                        <a:solidFill>
                          <a:schemeClr val="tx1"/>
                        </a:solidFill>
                      </a:endParaRPr>
                    </a:p>
                  </a:txBody>
                  <a:tcPr/>
                </a:tc>
                <a:tc>
                  <a:txBody>
                    <a:bodyPr/>
                    <a:lstStyle/>
                    <a:p>
                      <a:endParaRPr lang="en-GB" sz="1600" b="0">
                        <a:solidFill>
                          <a:schemeClr val="tx1"/>
                        </a:solidFill>
                      </a:endParaRPr>
                    </a:p>
                  </a:txBody>
                  <a:tcPr/>
                </a:tc>
                <a:extLst>
                  <a:ext uri="{0D108BD9-81ED-4DB2-BD59-A6C34878D82A}">
                    <a16:rowId xmlns:a16="http://schemas.microsoft.com/office/drawing/2014/main" val="4028966993"/>
                  </a:ext>
                </a:extLst>
              </a:tr>
              <a:tr h="641587">
                <a:tc>
                  <a:txBody>
                    <a:bodyPr/>
                    <a:lstStyle/>
                    <a:p>
                      <a:pPr algn="ctr"/>
                      <a:r>
                        <a:rPr lang="en-GB" sz="2000" dirty="0">
                          <a:effectLst>
                            <a:outerShdw blurRad="38100" dist="38100" dir="2700000" algn="tl">
                              <a:srgbClr val="000000">
                                <a:alpha val="43137"/>
                              </a:srgbClr>
                            </a:outerShdw>
                          </a:effectLst>
                        </a:rPr>
                        <a:t>Confidentiality</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endParaRPr lang="en-GB" sz="1600" b="0" dirty="0">
                        <a:solidFill>
                          <a:schemeClr val="tx1"/>
                        </a:solidFill>
                      </a:endParaRPr>
                    </a:p>
                  </a:txBody>
                  <a:tcPr/>
                </a:tc>
                <a:tc>
                  <a:txBody>
                    <a:bodyPr/>
                    <a:lstStyle/>
                    <a:p>
                      <a:endParaRPr lang="en-GB" sz="1600" b="0" dirty="0">
                        <a:solidFill>
                          <a:schemeClr val="tx1"/>
                        </a:solidFill>
                      </a:endParaRPr>
                    </a:p>
                  </a:txBody>
                  <a:tcPr/>
                </a:tc>
                <a:tc>
                  <a:txBody>
                    <a:bodyPr/>
                    <a:lstStyle/>
                    <a:p>
                      <a:endParaRPr lang="en-GB" sz="1600" b="0">
                        <a:solidFill>
                          <a:schemeClr val="tx1"/>
                        </a:solidFill>
                      </a:endParaRPr>
                    </a:p>
                  </a:txBody>
                  <a:tcPr/>
                </a:tc>
                <a:tc>
                  <a:txBody>
                    <a:bodyPr/>
                    <a:lstStyle/>
                    <a:p>
                      <a:r>
                        <a:rPr lang="en-GB" sz="1600" dirty="0"/>
                        <a:t>HM – his name was not given</a:t>
                      </a:r>
                      <a:endParaRPr lang="en-GB" sz="1600" b="0" dirty="0">
                        <a:solidFill>
                          <a:schemeClr val="tx1"/>
                        </a:solidFill>
                      </a:endParaRPr>
                    </a:p>
                  </a:txBody>
                  <a:tcPr/>
                </a:tc>
                <a:tc>
                  <a:txBody>
                    <a:bodyPr/>
                    <a:lstStyle/>
                    <a:p>
                      <a:endParaRPr lang="en-GB" sz="1600" b="0" dirty="0">
                        <a:solidFill>
                          <a:schemeClr val="tx1"/>
                        </a:solidFill>
                      </a:endParaRPr>
                    </a:p>
                  </a:txBody>
                  <a:tcPr/>
                </a:tc>
                <a:extLst>
                  <a:ext uri="{0D108BD9-81ED-4DB2-BD59-A6C34878D82A}">
                    <a16:rowId xmlns:a16="http://schemas.microsoft.com/office/drawing/2014/main" val="873399643"/>
                  </a:ext>
                </a:extLst>
              </a:tr>
              <a:tr h="1181870">
                <a:tc>
                  <a:txBody>
                    <a:bodyPr/>
                    <a:lstStyle/>
                    <a:p>
                      <a:pPr algn="ctr"/>
                      <a:r>
                        <a:rPr lang="en-GB" sz="2000" dirty="0">
                          <a:effectLst>
                            <a:outerShdw blurRad="38100" dist="38100" dir="2700000" algn="tl">
                              <a:srgbClr val="000000">
                                <a:alpha val="43137"/>
                              </a:srgbClr>
                            </a:outerShdw>
                          </a:effectLst>
                        </a:rPr>
                        <a:t>Deception</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endParaRPr lang="en-GB" sz="1600" b="0">
                        <a:solidFill>
                          <a:schemeClr val="tx1"/>
                        </a:solidFill>
                      </a:endParaRPr>
                    </a:p>
                  </a:txBody>
                  <a:tcPr/>
                </a:tc>
                <a:tc>
                  <a:txBody>
                    <a:bodyPr/>
                    <a:lstStyle/>
                    <a:p>
                      <a:r>
                        <a:rPr lang="en-GB" sz="1600" dirty="0"/>
                        <a:t>Memory research involves deceit  but debriefing</a:t>
                      </a:r>
                      <a:r>
                        <a:rPr lang="en-GB" sz="1600" baseline="0" dirty="0"/>
                        <a:t> makes it acceptable</a:t>
                      </a:r>
                      <a:endParaRPr lang="en-GB" sz="1600" b="0" dirty="0">
                        <a:solidFill>
                          <a:schemeClr val="tx1"/>
                        </a:solidFill>
                      </a:endParaRPr>
                    </a:p>
                  </a:txBody>
                  <a:tcPr/>
                </a:tc>
                <a:tc>
                  <a:txBody>
                    <a:bodyPr/>
                    <a:lstStyle/>
                    <a:p>
                      <a:endParaRPr lang="en-GB" sz="1600" b="0">
                        <a:solidFill>
                          <a:schemeClr val="tx1"/>
                        </a:solidFill>
                      </a:endParaRPr>
                    </a:p>
                  </a:txBody>
                  <a:tcPr/>
                </a:tc>
                <a:tc>
                  <a:txBody>
                    <a:bodyPr/>
                    <a:lstStyle/>
                    <a:p>
                      <a:endParaRPr lang="en-GB" sz="1600" b="0">
                        <a:solidFill>
                          <a:schemeClr val="tx1"/>
                        </a:solidFill>
                      </a:endParaRPr>
                    </a:p>
                  </a:txBody>
                  <a:tcPr/>
                </a:tc>
                <a:tc>
                  <a:txBody>
                    <a:bodyPr/>
                    <a:lstStyle/>
                    <a:p>
                      <a:endParaRPr lang="en-GB" sz="1600" b="0">
                        <a:solidFill>
                          <a:schemeClr val="tx1"/>
                        </a:solidFill>
                      </a:endParaRPr>
                    </a:p>
                  </a:txBody>
                  <a:tcPr/>
                </a:tc>
                <a:extLst>
                  <a:ext uri="{0D108BD9-81ED-4DB2-BD59-A6C34878D82A}">
                    <a16:rowId xmlns:a16="http://schemas.microsoft.com/office/drawing/2014/main" val="733998229"/>
                  </a:ext>
                </a:extLst>
              </a:tr>
              <a:tr h="471340">
                <a:tc>
                  <a:txBody>
                    <a:bodyPr/>
                    <a:lstStyle/>
                    <a:p>
                      <a:pPr algn="ctr"/>
                      <a:r>
                        <a:rPr lang="en-GB" sz="2000" dirty="0">
                          <a:effectLst>
                            <a:outerShdw blurRad="38100" dist="38100" dir="2700000" algn="tl">
                              <a:srgbClr val="000000">
                                <a:alpha val="43137"/>
                              </a:srgbClr>
                            </a:outerShdw>
                          </a:effectLst>
                        </a:rPr>
                        <a:t>Withdrawal</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endParaRPr lang="en-GB" sz="1600" b="0" dirty="0">
                        <a:solidFill>
                          <a:schemeClr val="tx1"/>
                        </a:solidFill>
                      </a:endParaRPr>
                    </a:p>
                  </a:txBody>
                  <a:tcPr/>
                </a:tc>
                <a:tc>
                  <a:txBody>
                    <a:bodyPr/>
                    <a:lstStyle/>
                    <a:p>
                      <a:endParaRPr lang="en-GB" sz="1600" b="0">
                        <a:solidFill>
                          <a:schemeClr val="tx1"/>
                        </a:solidFill>
                      </a:endParaRPr>
                    </a:p>
                  </a:txBody>
                  <a:tcPr/>
                </a:tc>
                <a:tc>
                  <a:txBody>
                    <a:bodyPr/>
                    <a:lstStyle/>
                    <a:p>
                      <a:endParaRPr lang="en-GB" sz="1600" b="0">
                        <a:solidFill>
                          <a:schemeClr val="tx1"/>
                        </a:solidFill>
                      </a:endParaRPr>
                    </a:p>
                  </a:txBody>
                  <a:tcPr/>
                </a:tc>
                <a:tc>
                  <a:txBody>
                    <a:bodyPr/>
                    <a:lstStyle/>
                    <a:p>
                      <a:endParaRPr lang="en-GB" sz="1600" b="0">
                        <a:solidFill>
                          <a:schemeClr val="tx1"/>
                        </a:solidFill>
                      </a:endParaRPr>
                    </a:p>
                  </a:txBody>
                  <a:tcPr/>
                </a:tc>
                <a:tc>
                  <a:txBody>
                    <a:bodyPr/>
                    <a:lstStyle/>
                    <a:p>
                      <a:endParaRPr lang="en-GB" sz="1600" b="0">
                        <a:solidFill>
                          <a:schemeClr val="tx1"/>
                        </a:solidFill>
                      </a:endParaRPr>
                    </a:p>
                  </a:txBody>
                  <a:tcPr/>
                </a:tc>
                <a:extLst>
                  <a:ext uri="{0D108BD9-81ED-4DB2-BD59-A6C34878D82A}">
                    <a16:rowId xmlns:a16="http://schemas.microsoft.com/office/drawing/2014/main" val="3405378336"/>
                  </a:ext>
                </a:extLst>
              </a:tr>
              <a:tr h="1722154">
                <a:tc>
                  <a:txBody>
                    <a:bodyPr/>
                    <a:lstStyle/>
                    <a:p>
                      <a:pPr algn="ctr"/>
                      <a:r>
                        <a:rPr lang="en-GB" sz="2000" dirty="0">
                          <a:effectLst>
                            <a:outerShdw blurRad="38100" dist="38100" dir="2700000" algn="tl">
                              <a:srgbClr val="000000">
                                <a:alpha val="43137"/>
                              </a:srgbClr>
                            </a:outerShdw>
                          </a:effectLst>
                        </a:rPr>
                        <a:t>Protection from Harm</a:t>
                      </a:r>
                      <a:endParaRPr lang="en-GB" sz="2000" b="1" dirty="0">
                        <a:solidFill>
                          <a:schemeClr val="tx1"/>
                        </a:solidFill>
                        <a:effectLst>
                          <a:outerShdw blurRad="38100" dist="38100" dir="2700000" algn="tl">
                            <a:srgbClr val="000000">
                              <a:alpha val="43137"/>
                            </a:srgbClr>
                          </a:outerShdw>
                        </a:effectLst>
                      </a:endParaRPr>
                    </a:p>
                  </a:txBody>
                  <a:tcPr/>
                </a:tc>
                <a:tc>
                  <a:txBody>
                    <a:bodyPr/>
                    <a:lstStyle/>
                    <a:p>
                      <a:r>
                        <a:rPr lang="en-GB" sz="1600" dirty="0"/>
                        <a:t>Children</a:t>
                      </a:r>
                      <a:r>
                        <a:rPr lang="en-GB" sz="1600" baseline="0" dirty="0"/>
                        <a:t> involved in Development research</a:t>
                      </a:r>
                    </a:p>
                    <a:p>
                      <a:r>
                        <a:rPr lang="en-GB" sz="1600" baseline="0" dirty="0"/>
                        <a:t>Children have the right to be protected (UNCRC)</a:t>
                      </a:r>
                      <a:endParaRPr lang="en-GB" sz="1600" b="0" dirty="0">
                        <a:solidFill>
                          <a:schemeClr val="tx1"/>
                        </a:solidFill>
                      </a:endParaRPr>
                    </a:p>
                  </a:txBody>
                  <a:tcPr/>
                </a:tc>
                <a:tc>
                  <a:txBody>
                    <a:bodyPr/>
                    <a:lstStyle/>
                    <a:p>
                      <a:r>
                        <a:rPr lang="en-GB" sz="1600" dirty="0"/>
                        <a:t>Don’t impost psychological harm</a:t>
                      </a:r>
                      <a:endParaRPr lang="en-GB" sz="1600" b="0" dirty="0">
                        <a:solidFill>
                          <a:schemeClr val="tx1"/>
                        </a:solidFill>
                      </a:endParaRPr>
                    </a:p>
                  </a:txBody>
                  <a:tcPr/>
                </a:tc>
                <a:tc>
                  <a:txBody>
                    <a:bodyPr/>
                    <a:lstStyle/>
                    <a:p>
                      <a:r>
                        <a:rPr lang="en-GB" sz="1600" dirty="0"/>
                        <a:t>Nature of the topic</a:t>
                      </a:r>
                      <a:r>
                        <a:rPr lang="en-GB" sz="1600" baseline="0" dirty="0"/>
                        <a:t> makes it sensitive</a:t>
                      </a:r>
                    </a:p>
                    <a:p>
                      <a:r>
                        <a:rPr lang="en-GB" sz="1600" baseline="0" dirty="0"/>
                        <a:t>Young’s research may be upsetting</a:t>
                      </a:r>
                    </a:p>
                    <a:p>
                      <a:r>
                        <a:rPr lang="en-GB" sz="1600" baseline="0" dirty="0" err="1"/>
                        <a:t>Caspi’s</a:t>
                      </a:r>
                      <a:r>
                        <a:rPr lang="en-GB" sz="1600" baseline="0" dirty="0"/>
                        <a:t> about genes may be upsetting</a:t>
                      </a:r>
                      <a:endParaRPr lang="en-GB" sz="1600" b="0" dirty="0">
                        <a:solidFill>
                          <a:schemeClr val="tx1"/>
                        </a:solidFill>
                      </a:endParaRPr>
                    </a:p>
                  </a:txBody>
                  <a:tcPr/>
                </a:tc>
                <a:tc>
                  <a:txBody>
                    <a:bodyPr/>
                    <a:lstStyle/>
                    <a:p>
                      <a:r>
                        <a:rPr lang="en-GB" sz="1600" dirty="0"/>
                        <a:t>Vulnerable</a:t>
                      </a:r>
                      <a:r>
                        <a:rPr lang="en-GB" sz="1600" baseline="0" dirty="0"/>
                        <a:t> patients when highlighting brain damage</a:t>
                      </a:r>
                    </a:p>
                    <a:p>
                      <a:r>
                        <a:rPr lang="en-GB" sz="1600" baseline="0" dirty="0"/>
                        <a:t>Stress can be imposed</a:t>
                      </a:r>
                      <a:endParaRPr lang="en-GB" sz="1600" b="0" dirty="0">
                        <a:solidFill>
                          <a:schemeClr val="tx1"/>
                        </a:solidFill>
                      </a:endParaRPr>
                    </a:p>
                  </a:txBody>
                  <a:tcPr/>
                </a:tc>
                <a:tc>
                  <a:txBody>
                    <a:bodyPr/>
                    <a:lstStyle/>
                    <a:p>
                      <a:r>
                        <a:rPr lang="en-GB" sz="1600" dirty="0"/>
                        <a:t>Protection from brutality - Milgram</a:t>
                      </a:r>
                      <a:endParaRPr lang="en-GB" sz="1600" b="0" dirty="0">
                        <a:solidFill>
                          <a:schemeClr val="tx1"/>
                        </a:solidFill>
                      </a:endParaRPr>
                    </a:p>
                  </a:txBody>
                  <a:tcPr/>
                </a:tc>
                <a:extLst>
                  <a:ext uri="{0D108BD9-81ED-4DB2-BD59-A6C34878D82A}">
                    <a16:rowId xmlns:a16="http://schemas.microsoft.com/office/drawing/2014/main" val="3427667688"/>
                  </a:ext>
                </a:extLst>
              </a:tr>
            </a:tbl>
          </a:graphicData>
        </a:graphic>
      </p:graphicFrame>
    </p:spTree>
    <p:extLst>
      <p:ext uri="{BB962C8B-B14F-4D97-AF65-F5344CB8AC3E}">
        <p14:creationId xmlns:p14="http://schemas.microsoft.com/office/powerpoint/2010/main" val="4156510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8BED797-BC64-4F66-962E-EDC0991B489B}"/>
              </a:ext>
            </a:extLst>
          </p:cNvPr>
          <p:cNvGraphicFramePr>
            <a:graphicFrameLocks noGrp="1"/>
          </p:cNvGraphicFramePr>
          <p:nvPr>
            <p:ph idx="1"/>
            <p:extLst>
              <p:ext uri="{D42A27DB-BD31-4B8C-83A1-F6EECF244321}">
                <p14:modId xmlns:p14="http://schemas.microsoft.com/office/powerpoint/2010/main" val="2239670902"/>
              </p:ext>
            </p:extLst>
          </p:nvPr>
        </p:nvGraphicFramePr>
        <p:xfrm>
          <a:off x="263179" y="220449"/>
          <a:ext cx="11504751" cy="6405634"/>
        </p:xfrm>
        <a:graphic>
          <a:graphicData uri="http://schemas.openxmlformats.org/drawingml/2006/table">
            <a:tbl>
              <a:tblPr firstRow="1" firstCol="1" bandRow="1"/>
              <a:tblGrid>
                <a:gridCol w="2427012">
                  <a:extLst>
                    <a:ext uri="{9D8B030D-6E8A-4147-A177-3AD203B41FA5}">
                      <a16:colId xmlns:a16="http://schemas.microsoft.com/office/drawing/2014/main" val="1656312596"/>
                    </a:ext>
                  </a:extLst>
                </a:gridCol>
                <a:gridCol w="9077739">
                  <a:extLst>
                    <a:ext uri="{9D8B030D-6E8A-4147-A177-3AD203B41FA5}">
                      <a16:colId xmlns:a16="http://schemas.microsoft.com/office/drawing/2014/main" val="411153327"/>
                    </a:ext>
                  </a:extLst>
                </a:gridCol>
              </a:tblGrid>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Independent variable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499117"/>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Dependent variable (DV)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033341"/>
                  </a:ext>
                </a:extLst>
              </a:tr>
              <a:tr h="376802">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Operationalisation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137334"/>
                  </a:ext>
                </a:extLst>
              </a:tr>
              <a:tr h="376802">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Extraneous variable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831181"/>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Confounding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543766"/>
                  </a:ext>
                </a:extLst>
              </a:tr>
              <a:tr h="376802">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Situational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810099"/>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Order effects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417421"/>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Demand characteristics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241243"/>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Investigator effect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241652"/>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Participant variables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643608"/>
                  </a:ext>
                </a:extLst>
              </a:tr>
            </a:tbl>
          </a:graphicData>
        </a:graphic>
      </p:graphicFrame>
    </p:spTree>
    <p:extLst>
      <p:ext uri="{BB962C8B-B14F-4D97-AF65-F5344CB8AC3E}">
        <p14:creationId xmlns:p14="http://schemas.microsoft.com/office/powerpoint/2010/main" val="4186335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FA319B5-0680-4923-BBDA-C8FCA68A8F52}"/>
              </a:ext>
            </a:extLst>
          </p:cNvPr>
          <p:cNvGraphicFramePr>
            <a:graphicFrameLocks noGrp="1"/>
          </p:cNvGraphicFramePr>
          <p:nvPr>
            <p:ph idx="1"/>
            <p:extLst>
              <p:ext uri="{D42A27DB-BD31-4B8C-83A1-F6EECF244321}">
                <p14:modId xmlns:p14="http://schemas.microsoft.com/office/powerpoint/2010/main" val="574558286"/>
              </p:ext>
            </p:extLst>
          </p:nvPr>
        </p:nvGraphicFramePr>
        <p:xfrm>
          <a:off x="249927" y="320039"/>
          <a:ext cx="11624021" cy="6345805"/>
        </p:xfrm>
        <a:graphic>
          <a:graphicData uri="http://schemas.openxmlformats.org/drawingml/2006/table">
            <a:tbl>
              <a:tblPr firstRow="1" firstCol="1" bandRow="1"/>
              <a:tblGrid>
                <a:gridCol w="2506525">
                  <a:extLst>
                    <a:ext uri="{9D8B030D-6E8A-4147-A177-3AD203B41FA5}">
                      <a16:colId xmlns:a16="http://schemas.microsoft.com/office/drawing/2014/main" val="4150149380"/>
                    </a:ext>
                  </a:extLst>
                </a:gridCol>
                <a:gridCol w="9117496">
                  <a:extLst>
                    <a:ext uri="{9D8B030D-6E8A-4147-A177-3AD203B41FA5}">
                      <a16:colId xmlns:a16="http://schemas.microsoft.com/office/drawing/2014/main" val="3654193570"/>
                    </a:ext>
                  </a:extLst>
                </a:gridCol>
              </a:tblGrid>
              <a:tr h="37328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Standardised procedure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831930"/>
                  </a:ext>
                </a:extLst>
              </a:tr>
              <a:tr h="74656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Counterbalancing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092132"/>
                  </a:ext>
                </a:extLst>
              </a:tr>
              <a:tr h="74656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Randomisation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915196"/>
                  </a:ext>
                </a:extLst>
              </a:tr>
              <a:tr h="37328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Single-blind technique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025894"/>
                  </a:ext>
                </a:extLst>
              </a:tr>
              <a:tr h="74656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Double-blind technique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369716"/>
                  </a:ext>
                </a:extLst>
              </a:tr>
              <a:tr h="37328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Random allocation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459329"/>
                  </a:ext>
                </a:extLst>
              </a:tr>
              <a:tr h="74656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Null hypothesis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86658"/>
                  </a:ext>
                </a:extLst>
              </a:tr>
              <a:tr h="111984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Alternative (experimental) hypothesis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187124"/>
                  </a:ext>
                </a:extLst>
              </a:tr>
              <a:tr h="37328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Directional hypothesis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392560"/>
                  </a:ext>
                </a:extLst>
              </a:tr>
              <a:tr h="74656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Non-directional hypothesis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097756"/>
                  </a:ext>
                </a:extLst>
              </a:tr>
            </a:tbl>
          </a:graphicData>
        </a:graphic>
      </p:graphicFrame>
    </p:spTree>
    <p:extLst>
      <p:ext uri="{BB962C8B-B14F-4D97-AF65-F5344CB8AC3E}">
        <p14:creationId xmlns:p14="http://schemas.microsoft.com/office/powerpoint/2010/main" val="3873610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32AD5B8-A3CA-4E7E-9FD3-C98D46601FD7}"/>
              </a:ext>
            </a:extLst>
          </p:cNvPr>
          <p:cNvGraphicFramePr>
            <a:graphicFrameLocks noGrp="1"/>
          </p:cNvGraphicFramePr>
          <p:nvPr>
            <p:ph idx="1"/>
            <p:extLst>
              <p:ext uri="{D42A27DB-BD31-4B8C-83A1-F6EECF244321}">
                <p14:modId xmlns:p14="http://schemas.microsoft.com/office/powerpoint/2010/main" val="3314289442"/>
              </p:ext>
            </p:extLst>
          </p:nvPr>
        </p:nvGraphicFramePr>
        <p:xfrm>
          <a:off x="236675" y="223098"/>
          <a:ext cx="11597516" cy="6363233"/>
        </p:xfrm>
        <a:graphic>
          <a:graphicData uri="http://schemas.openxmlformats.org/drawingml/2006/table">
            <a:tbl>
              <a:tblPr firstRow="1" firstCol="1" bandRow="1"/>
              <a:tblGrid>
                <a:gridCol w="2941725">
                  <a:extLst>
                    <a:ext uri="{9D8B030D-6E8A-4147-A177-3AD203B41FA5}">
                      <a16:colId xmlns:a16="http://schemas.microsoft.com/office/drawing/2014/main" val="3593997467"/>
                    </a:ext>
                  </a:extLst>
                </a:gridCol>
                <a:gridCol w="8655791">
                  <a:extLst>
                    <a:ext uri="{9D8B030D-6E8A-4147-A177-3AD203B41FA5}">
                      <a16:colId xmlns:a16="http://schemas.microsoft.com/office/drawing/2014/main" val="3977659207"/>
                    </a:ext>
                  </a:extLst>
                </a:gridCol>
              </a:tblGrid>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Experimental hypothesis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58054"/>
                  </a:ext>
                </a:extLst>
              </a:tr>
              <a:tr h="33490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Target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10070"/>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Sample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905531"/>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Generalisability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664310"/>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Sampling method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983892"/>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Random sampling technique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68952"/>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Stratified sampling technique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161793"/>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Sample error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650663"/>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Volunteer sampling technique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636050"/>
                  </a:ext>
                </a:extLst>
              </a:tr>
              <a:tr h="66981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Biased sample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72396"/>
                  </a:ext>
                </a:extLst>
              </a:tr>
            </a:tbl>
          </a:graphicData>
        </a:graphic>
      </p:graphicFrame>
    </p:spTree>
    <p:extLst>
      <p:ext uri="{BB962C8B-B14F-4D97-AF65-F5344CB8AC3E}">
        <p14:creationId xmlns:p14="http://schemas.microsoft.com/office/powerpoint/2010/main" val="1049881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5EC53C-471E-4487-B2EA-A084B52F8C4C}"/>
              </a:ext>
            </a:extLst>
          </p:cNvPr>
          <p:cNvGraphicFramePr>
            <a:graphicFrameLocks noGrp="1"/>
          </p:cNvGraphicFramePr>
          <p:nvPr>
            <p:extLst>
              <p:ext uri="{D42A27DB-BD31-4B8C-83A1-F6EECF244321}">
                <p14:modId xmlns:p14="http://schemas.microsoft.com/office/powerpoint/2010/main" val="1413281113"/>
              </p:ext>
            </p:extLst>
          </p:nvPr>
        </p:nvGraphicFramePr>
        <p:xfrm>
          <a:off x="263179" y="257553"/>
          <a:ext cx="11584264" cy="6368535"/>
        </p:xfrm>
        <a:graphic>
          <a:graphicData uri="http://schemas.openxmlformats.org/drawingml/2006/table">
            <a:tbl>
              <a:tblPr firstRow="1" firstCol="1" bandRow="1"/>
              <a:tblGrid>
                <a:gridCol w="2307743">
                  <a:extLst>
                    <a:ext uri="{9D8B030D-6E8A-4147-A177-3AD203B41FA5}">
                      <a16:colId xmlns:a16="http://schemas.microsoft.com/office/drawing/2014/main" val="3362365935"/>
                    </a:ext>
                  </a:extLst>
                </a:gridCol>
                <a:gridCol w="9276521">
                  <a:extLst>
                    <a:ext uri="{9D8B030D-6E8A-4147-A177-3AD203B41FA5}">
                      <a16:colId xmlns:a16="http://schemas.microsoft.com/office/drawing/2014/main" val="3291002796"/>
                    </a:ext>
                  </a:extLst>
                </a:gridCol>
              </a:tblGrid>
              <a:tr h="84913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Opportunity sampling technique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861578"/>
                  </a:ext>
                </a:extLst>
              </a:tr>
              <a:tr h="424569">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Research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842285"/>
                  </a:ext>
                </a:extLst>
              </a:tr>
              <a:tr h="424569">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Experimental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02764"/>
                  </a:ext>
                </a:extLst>
              </a:tr>
              <a:tr h="84913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Independent measures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21352"/>
                  </a:ext>
                </a:extLst>
              </a:tr>
              <a:tr h="84913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Repeated measures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232085"/>
                  </a:ext>
                </a:extLst>
              </a:tr>
              <a:tr h="84913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Matched pairs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430600"/>
                  </a:ext>
                </a:extLst>
              </a:tr>
              <a:tr h="424569">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933556"/>
                  </a:ext>
                </a:extLst>
              </a:tr>
              <a:tr h="424569">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Validity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374508"/>
                  </a:ext>
                </a:extLst>
              </a:tr>
              <a:tr h="84913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Internal validity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76787"/>
                  </a:ext>
                </a:extLst>
              </a:tr>
              <a:tr h="424569">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External validity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363160"/>
                  </a:ext>
                </a:extLst>
              </a:tr>
            </a:tbl>
          </a:graphicData>
        </a:graphic>
      </p:graphicFrame>
    </p:spTree>
    <p:extLst>
      <p:ext uri="{BB962C8B-B14F-4D97-AF65-F5344CB8AC3E}">
        <p14:creationId xmlns:p14="http://schemas.microsoft.com/office/powerpoint/2010/main" val="1952379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F7284D-3C1F-4A07-9AD9-098223E6A590}"/>
              </a:ext>
            </a:extLst>
          </p:cNvPr>
          <p:cNvGraphicFramePr>
            <a:graphicFrameLocks noGrp="1"/>
          </p:cNvGraphicFramePr>
          <p:nvPr>
            <p:ph idx="1"/>
            <p:extLst>
              <p:ext uri="{D42A27DB-BD31-4B8C-83A1-F6EECF244321}">
                <p14:modId xmlns:p14="http://schemas.microsoft.com/office/powerpoint/2010/main" val="1368548333"/>
              </p:ext>
            </p:extLst>
          </p:nvPr>
        </p:nvGraphicFramePr>
        <p:xfrm>
          <a:off x="249927" y="220449"/>
          <a:ext cx="11663777" cy="6405634"/>
        </p:xfrm>
        <a:graphic>
          <a:graphicData uri="http://schemas.openxmlformats.org/drawingml/2006/table">
            <a:tbl>
              <a:tblPr firstRow="1" firstCol="1" bandRow="1"/>
              <a:tblGrid>
                <a:gridCol w="2135464">
                  <a:extLst>
                    <a:ext uri="{9D8B030D-6E8A-4147-A177-3AD203B41FA5}">
                      <a16:colId xmlns:a16="http://schemas.microsoft.com/office/drawing/2014/main" val="2051666460"/>
                    </a:ext>
                  </a:extLst>
                </a:gridCol>
                <a:gridCol w="9528313">
                  <a:extLst>
                    <a:ext uri="{9D8B030D-6E8A-4147-A177-3AD203B41FA5}">
                      <a16:colId xmlns:a16="http://schemas.microsoft.com/office/drawing/2014/main" val="2693717029"/>
                    </a:ext>
                  </a:extLst>
                </a:gridCol>
              </a:tblGrid>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Qualitative methods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70324"/>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Researcher bias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22123"/>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Triangulation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059118"/>
                  </a:ext>
                </a:extLst>
              </a:tr>
              <a:tr h="376802">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Objective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852864"/>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Quantitative methods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796809"/>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Ethical issues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455047"/>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Right to withdraw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675363"/>
                  </a:ext>
                </a:extLst>
              </a:tr>
              <a:tr h="753604">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Informed consent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134649"/>
                  </a:ext>
                </a:extLst>
              </a:tr>
              <a:tr h="376802">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Deception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477018"/>
                  </a:ext>
                </a:extLst>
              </a:tr>
              <a:tr h="376802">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Debrief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329514"/>
                  </a:ext>
                </a:extLst>
              </a:tr>
            </a:tbl>
          </a:graphicData>
        </a:graphic>
      </p:graphicFrame>
    </p:spTree>
    <p:extLst>
      <p:ext uri="{BB962C8B-B14F-4D97-AF65-F5344CB8AC3E}">
        <p14:creationId xmlns:p14="http://schemas.microsoft.com/office/powerpoint/2010/main" val="13320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D851EA-C15F-4367-802A-2820ACEB6F73}"/>
              </a:ext>
            </a:extLst>
          </p:cNvPr>
          <p:cNvGraphicFramePr>
            <a:graphicFrameLocks noGrp="1"/>
          </p:cNvGraphicFramePr>
          <p:nvPr>
            <p:ph sz="half" idx="2"/>
            <p:extLst>
              <p:ext uri="{D42A27DB-BD31-4B8C-83A1-F6EECF244321}">
                <p14:modId xmlns:p14="http://schemas.microsoft.com/office/powerpoint/2010/main" val="4247342452"/>
              </p:ext>
            </p:extLst>
          </p:nvPr>
        </p:nvGraphicFramePr>
        <p:xfrm>
          <a:off x="-53009" y="30480"/>
          <a:ext cx="12245009" cy="6827520"/>
        </p:xfrm>
        <a:graphic>
          <a:graphicData uri="http://schemas.openxmlformats.org/drawingml/2006/table">
            <a:tbl>
              <a:tblPr firstRow="1" bandRow="1">
                <a:tableStyleId>{5940675A-B579-460E-94D1-54222C63F5DA}</a:tableStyleId>
              </a:tblPr>
              <a:tblGrid>
                <a:gridCol w="493683">
                  <a:extLst>
                    <a:ext uri="{9D8B030D-6E8A-4147-A177-3AD203B41FA5}">
                      <a16:colId xmlns:a16="http://schemas.microsoft.com/office/drawing/2014/main" val="4271578201"/>
                    </a:ext>
                  </a:extLst>
                </a:gridCol>
                <a:gridCol w="5643369">
                  <a:extLst>
                    <a:ext uri="{9D8B030D-6E8A-4147-A177-3AD203B41FA5}">
                      <a16:colId xmlns:a16="http://schemas.microsoft.com/office/drawing/2014/main" val="1022815785"/>
                    </a:ext>
                  </a:extLst>
                </a:gridCol>
                <a:gridCol w="6107957">
                  <a:extLst>
                    <a:ext uri="{9D8B030D-6E8A-4147-A177-3AD203B41FA5}">
                      <a16:colId xmlns:a16="http://schemas.microsoft.com/office/drawing/2014/main" val="3692546664"/>
                    </a:ext>
                  </a:extLst>
                </a:gridCol>
              </a:tblGrid>
              <a:tr h="1706880">
                <a:tc>
                  <a:txBody>
                    <a:bodyPr/>
                    <a:lstStyle/>
                    <a:p>
                      <a:pPr algn="ctr"/>
                      <a:r>
                        <a:rPr lang="en-GB" sz="1200" b="1" dirty="0"/>
                        <a:t>Extraneous variables</a:t>
                      </a:r>
                    </a:p>
                  </a:txBody>
                  <a:tcPr vert="vert270"/>
                </a:tc>
                <a:tc>
                  <a:txBody>
                    <a:bodyPr/>
                    <a:lstStyle/>
                    <a:p>
                      <a:r>
                        <a:rPr lang="en-US" sz="1200" dirty="0"/>
                        <a:t>Extraneous variables are factors in an investigation that may interfere with the IV or DV and affect the findings of the study. Extraneous variables may be associated with the situational conditions of the study or the participants involved in the study, and they need to be controlled to prevent them from affecting the outcome of a study. If an extraneous variable is not controlled, and so has an effect on the outcome, it is known as a confounding variable. This is because it confounds (damages) the results.</a:t>
                      </a:r>
                    </a:p>
                    <a:p>
                      <a:endParaRPr lang="en-US" sz="1200" dirty="0"/>
                    </a:p>
                    <a:p>
                      <a:endParaRPr lang="en-GB" sz="1200" dirty="0"/>
                    </a:p>
                  </a:txBody>
                  <a:tcPr/>
                </a:tc>
                <a:tc>
                  <a:txBody>
                    <a:bodyPr/>
                    <a:lstStyle/>
                    <a:p>
                      <a:r>
                        <a:rPr lang="en-US" sz="1200" dirty="0"/>
                        <a:t>Researchers can either eliminate or control extraneous variables. Eliminating extraneous variables involves removing the likelihood of them</a:t>
                      </a:r>
                    </a:p>
                    <a:p>
                      <a:r>
                        <a:rPr lang="en-US" sz="1200" dirty="0"/>
                        <a:t>occurring, such as placing a ‘silence’ sign outside the experimental room to prevent distractions. Many extraneous variables cannot be eliminated, but they can be controlled.</a:t>
                      </a:r>
                    </a:p>
                  </a:txBody>
                  <a:tcPr/>
                </a:tc>
                <a:extLst>
                  <a:ext uri="{0D108BD9-81ED-4DB2-BD59-A6C34878D82A}">
                    <a16:rowId xmlns:a16="http://schemas.microsoft.com/office/drawing/2014/main" val="2570926440"/>
                  </a:ext>
                </a:extLst>
              </a:tr>
              <a:tr h="5120640">
                <a:tc>
                  <a:txBody>
                    <a:bodyPr/>
                    <a:lstStyle/>
                    <a:p>
                      <a:pPr algn="ctr"/>
                      <a:r>
                        <a:rPr lang="en-GB" sz="1200" b="1" dirty="0"/>
                        <a:t>Situational variables</a:t>
                      </a:r>
                    </a:p>
                  </a:txBody>
                  <a:tcPr vert="vert270"/>
                </a:tc>
                <a:tc>
                  <a:txBody>
                    <a:bodyPr/>
                    <a:lstStyle/>
                    <a:p>
                      <a:r>
                        <a:rPr lang="en-US" sz="1200" dirty="0"/>
                        <a:t>Situational variables are present in the environment of the</a:t>
                      </a:r>
                    </a:p>
                    <a:p>
                      <a:r>
                        <a:rPr lang="en-US" sz="1200" dirty="0"/>
                        <a:t>investigation, and typically include noise, distractions, light levels and temperature. These variables can influence the outcome of a study if they vary between conditions. For example, if one group of participants is trying to perform a written task in poor light, their ability may be worse than a group who performs the same written task with good</a:t>
                      </a:r>
                    </a:p>
                    <a:p>
                      <a:r>
                        <a:rPr lang="en-US" sz="1200" dirty="0"/>
                        <a:t>lighting conditions. How the study was conducted (the procedure) can introduce situational variables. If a study requires participants to repeat a test, this can cause problems. For example, participants may improve just because they have repeated the test, or they may become tired or bored, and so do less well. This is known as order effects. Participants may also change their behaviour to meet the perceived aims of the study, which are known as demand characteristics. Investigator effects can also encourage demand characteristics. This is when a researcher unintentionally gives participants clues about how to behave, for example they may nod when a participant gives a correct answer.</a:t>
                      </a:r>
                    </a:p>
                  </a:txBody>
                  <a:tcPr/>
                </a:tc>
                <a:tc>
                  <a:txBody>
                    <a:bodyPr/>
                    <a:lstStyle/>
                    <a:p>
                      <a:r>
                        <a:rPr lang="en-US" sz="1200" dirty="0"/>
                        <a:t>One way to control situational variables across the conditions of an investigation is to use a </a:t>
                      </a:r>
                      <a:r>
                        <a:rPr lang="en-US" sz="1200" b="1" dirty="0" err="1"/>
                        <a:t>standardised</a:t>
                      </a:r>
                      <a:r>
                        <a:rPr lang="en-US" sz="1200" b="1" dirty="0"/>
                        <a:t> procedure</a:t>
                      </a:r>
                      <a:r>
                        <a:rPr lang="en-US" sz="1200" dirty="0"/>
                        <a:t>. This involves keeping the situation and procedure exactly the same across all conditions of an investigation. So if the noise is at a certain level for one condition, it should be exactly the same for the other conditions of the study.</a:t>
                      </a:r>
                    </a:p>
                    <a:p>
                      <a:r>
                        <a:rPr lang="en-US" sz="1200" dirty="0"/>
                        <a:t>To prevent order effects from occurring, researchers can use a technique called </a:t>
                      </a:r>
                      <a:r>
                        <a:rPr lang="en-US" sz="1200" b="1" dirty="0"/>
                        <a:t>counterbalancing</a:t>
                      </a:r>
                      <a:r>
                        <a:rPr lang="en-US" sz="1200" dirty="0"/>
                        <a:t>. Counterbalancing involves half of the participants experiencing the first condition and then the second condition; the remaining half experience the second condition before the first condition of the study. In</a:t>
                      </a:r>
                    </a:p>
                    <a:p>
                      <a:r>
                        <a:rPr lang="en-US" sz="1200" dirty="0"/>
                        <a:t>this way, the order effects of either improvement or decline in performance are equally distributed in both conditions to cancel each other out.</a:t>
                      </a:r>
                    </a:p>
                    <a:p>
                      <a:r>
                        <a:rPr lang="en-US" sz="1200" dirty="0"/>
                        <a:t>Order effects can also be controlled by </a:t>
                      </a:r>
                      <a:r>
                        <a:rPr lang="en-US" sz="1200" b="1" dirty="0" err="1"/>
                        <a:t>randomisation</a:t>
                      </a:r>
                      <a:r>
                        <a:rPr lang="en-US" sz="1200" dirty="0"/>
                        <a:t>. This is based on the same principle as counterbalancing, but each participant is assigned to the first or second condition as a matter of chance. For example, they could pick the first or second condition from a hat, or a computer could randomly generate the condition order.</a:t>
                      </a:r>
                    </a:p>
                    <a:p>
                      <a:r>
                        <a:rPr lang="en-US" sz="1200" dirty="0"/>
                        <a:t>A </a:t>
                      </a:r>
                      <a:r>
                        <a:rPr lang="en-US" sz="1200" b="1" dirty="0"/>
                        <a:t>single-blind technique </a:t>
                      </a:r>
                      <a:r>
                        <a:rPr lang="en-US" sz="1200" dirty="0"/>
                        <a:t>can control demand characteristics (when participants change their behaviour). This means that participants are blind to the aims or expectations of the study and certain information about the procedure is withheld. This technique is often used in clinical psychology, where clinical trials involve giving medication. In a single-blind clinical trial, a participant will not know whether they are given the actual medication or an inactive substance (placebo).</a:t>
                      </a:r>
                    </a:p>
                    <a:p>
                      <a:r>
                        <a:rPr lang="en-US" sz="1200" dirty="0"/>
                        <a:t>The </a:t>
                      </a:r>
                      <a:r>
                        <a:rPr lang="en-US" sz="1200" b="1" dirty="0"/>
                        <a:t>double-blind technique </a:t>
                      </a:r>
                      <a:r>
                        <a:rPr lang="en-US" sz="1200" dirty="0"/>
                        <a:t>can be used to control demand characteristics encouraged by investigator effects. This technique means that neither the participants nor the researchers involved in data collection, or interaction with participants, know the aims of the study. Often an independent researcher is employed to conduct the research.</a:t>
                      </a:r>
                    </a:p>
                    <a:p>
                      <a:endParaRPr lang="en-GB" sz="1200" dirty="0"/>
                    </a:p>
                  </a:txBody>
                  <a:tcPr/>
                </a:tc>
                <a:extLst>
                  <a:ext uri="{0D108BD9-81ED-4DB2-BD59-A6C34878D82A}">
                    <a16:rowId xmlns:a16="http://schemas.microsoft.com/office/drawing/2014/main" val="3318575720"/>
                  </a:ext>
                </a:extLst>
              </a:tr>
            </a:tbl>
          </a:graphicData>
        </a:graphic>
      </p:graphicFrame>
    </p:spTree>
    <p:extLst>
      <p:ext uri="{BB962C8B-B14F-4D97-AF65-F5344CB8AC3E}">
        <p14:creationId xmlns:p14="http://schemas.microsoft.com/office/powerpoint/2010/main" val="388269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2517F4B-0A8C-41E4-A19E-D7F50E9CAB60}"/>
              </a:ext>
            </a:extLst>
          </p:cNvPr>
          <p:cNvGraphicFramePr>
            <a:graphicFrameLocks noGrp="1"/>
          </p:cNvGraphicFramePr>
          <p:nvPr>
            <p:ph idx="1"/>
            <p:extLst>
              <p:ext uri="{D42A27DB-BD31-4B8C-83A1-F6EECF244321}">
                <p14:modId xmlns:p14="http://schemas.microsoft.com/office/powerpoint/2010/main" val="1519564699"/>
              </p:ext>
            </p:extLst>
          </p:nvPr>
        </p:nvGraphicFramePr>
        <p:xfrm>
          <a:off x="236675" y="294659"/>
          <a:ext cx="11677029" cy="6318172"/>
        </p:xfrm>
        <a:graphic>
          <a:graphicData uri="http://schemas.openxmlformats.org/drawingml/2006/table">
            <a:tbl>
              <a:tblPr firstRow="1" firstCol="1" bandRow="1"/>
              <a:tblGrid>
                <a:gridCol w="2188473">
                  <a:extLst>
                    <a:ext uri="{9D8B030D-6E8A-4147-A177-3AD203B41FA5}">
                      <a16:colId xmlns:a16="http://schemas.microsoft.com/office/drawing/2014/main" val="4229934343"/>
                    </a:ext>
                  </a:extLst>
                </a:gridCol>
                <a:gridCol w="9488556">
                  <a:extLst>
                    <a:ext uri="{9D8B030D-6E8A-4147-A177-3AD203B41FA5}">
                      <a16:colId xmlns:a16="http://schemas.microsoft.com/office/drawing/2014/main" val="1498384476"/>
                    </a:ext>
                  </a:extLst>
                </a:gridCol>
              </a:tblGrid>
              <a:tr h="48601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Confidentiality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598186"/>
                  </a:ext>
                </a:extLst>
              </a:tr>
              <a:tr h="97202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Protection of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699448"/>
                  </a:ext>
                </a:extLst>
              </a:tr>
              <a:tr h="48601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Laboratory experiment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926444"/>
                  </a:ext>
                </a:extLst>
              </a:tr>
              <a:tr h="48601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Field experiment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381736"/>
                  </a:ext>
                </a:extLst>
              </a:tr>
              <a:tr h="48601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Natural experiment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193358"/>
                  </a:ext>
                </a:extLst>
              </a:tr>
              <a:tr h="97202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Interview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719240"/>
                  </a:ext>
                </a:extLst>
              </a:tr>
              <a:tr h="48601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Structured interview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83673"/>
                  </a:ext>
                </a:extLst>
              </a:tr>
              <a:tr h="48601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Interview schedule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210218"/>
                  </a:ext>
                </a:extLst>
              </a:tr>
              <a:tr h="97202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Semi-structured interview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778416"/>
                  </a:ext>
                </a:extLst>
              </a:tr>
              <a:tr h="48601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Unstructured interview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077522"/>
                  </a:ext>
                </a:extLst>
              </a:tr>
            </a:tbl>
          </a:graphicData>
        </a:graphic>
      </p:graphicFrame>
    </p:spTree>
    <p:extLst>
      <p:ext uri="{BB962C8B-B14F-4D97-AF65-F5344CB8AC3E}">
        <p14:creationId xmlns:p14="http://schemas.microsoft.com/office/powerpoint/2010/main" val="1949555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F7B79BD-0C16-4580-9F83-4A592C2A90D5}"/>
              </a:ext>
            </a:extLst>
          </p:cNvPr>
          <p:cNvGraphicFramePr>
            <a:graphicFrameLocks noGrp="1"/>
          </p:cNvGraphicFramePr>
          <p:nvPr>
            <p:ph idx="1"/>
            <p:extLst>
              <p:ext uri="{D42A27DB-BD31-4B8C-83A1-F6EECF244321}">
                <p14:modId xmlns:p14="http://schemas.microsoft.com/office/powerpoint/2010/main" val="2806920760"/>
              </p:ext>
            </p:extLst>
          </p:nvPr>
        </p:nvGraphicFramePr>
        <p:xfrm>
          <a:off x="249927" y="269481"/>
          <a:ext cx="11637273" cy="6356602"/>
        </p:xfrm>
        <a:graphic>
          <a:graphicData uri="http://schemas.openxmlformats.org/drawingml/2006/table">
            <a:tbl>
              <a:tblPr firstRow="1" firstCol="1" bandRow="1"/>
              <a:tblGrid>
                <a:gridCol w="2400508">
                  <a:extLst>
                    <a:ext uri="{9D8B030D-6E8A-4147-A177-3AD203B41FA5}">
                      <a16:colId xmlns:a16="http://schemas.microsoft.com/office/drawing/2014/main" val="363594383"/>
                    </a:ext>
                  </a:extLst>
                </a:gridCol>
                <a:gridCol w="9236765">
                  <a:extLst>
                    <a:ext uri="{9D8B030D-6E8A-4147-A177-3AD203B41FA5}">
                      <a16:colId xmlns:a16="http://schemas.microsoft.com/office/drawing/2014/main" val="167073077"/>
                    </a:ext>
                  </a:extLst>
                </a:gridCol>
              </a:tblGrid>
              <a:tr h="908086">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Social desirability bias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663593"/>
                  </a:ext>
                </a:extLst>
              </a:tr>
              <a:tr h="908086">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Interviewer effect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224523"/>
                  </a:ext>
                </a:extLst>
              </a:tr>
              <a:tr h="908086">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Questionnaires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91644"/>
                  </a:ext>
                </a:extLst>
              </a:tr>
              <a:tr h="45404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Close-ended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98445"/>
                  </a:ext>
                </a:extLst>
              </a:tr>
              <a:tr h="45404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Open-ended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590742"/>
                  </a:ext>
                </a:extLst>
              </a:tr>
              <a:tr h="45404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Correlation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706789"/>
                  </a:ext>
                </a:extLst>
              </a:tr>
              <a:tr h="908086">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Co-variables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943405"/>
                  </a:ext>
                </a:extLst>
              </a:tr>
              <a:tr h="45404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Positive correlation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599724"/>
                  </a:ext>
                </a:extLst>
              </a:tr>
              <a:tr h="45404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Negative correlation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565092"/>
                  </a:ext>
                </a:extLst>
              </a:tr>
              <a:tr h="454043">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Case study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000084"/>
                  </a:ext>
                </a:extLst>
              </a:tr>
            </a:tbl>
          </a:graphicData>
        </a:graphic>
      </p:graphicFrame>
    </p:spTree>
    <p:extLst>
      <p:ext uri="{BB962C8B-B14F-4D97-AF65-F5344CB8AC3E}">
        <p14:creationId xmlns:p14="http://schemas.microsoft.com/office/powerpoint/2010/main" val="41201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02BE19-E151-41AF-9D6A-47757C8F6F76}"/>
              </a:ext>
            </a:extLst>
          </p:cNvPr>
          <p:cNvGraphicFramePr>
            <a:graphicFrameLocks noGrp="1"/>
          </p:cNvGraphicFramePr>
          <p:nvPr>
            <p:ph idx="1"/>
            <p:extLst>
              <p:ext uri="{D42A27DB-BD31-4B8C-83A1-F6EECF244321}">
                <p14:modId xmlns:p14="http://schemas.microsoft.com/office/powerpoint/2010/main" val="2052458689"/>
              </p:ext>
            </p:extLst>
          </p:nvPr>
        </p:nvGraphicFramePr>
        <p:xfrm>
          <a:off x="210170" y="310564"/>
          <a:ext cx="11743291" cy="6249260"/>
        </p:xfrm>
        <a:graphic>
          <a:graphicData uri="http://schemas.openxmlformats.org/drawingml/2006/table">
            <a:tbl>
              <a:tblPr firstRow="1" firstCol="1" bandRow="1"/>
              <a:tblGrid>
                <a:gridCol w="2466769">
                  <a:extLst>
                    <a:ext uri="{9D8B030D-6E8A-4147-A177-3AD203B41FA5}">
                      <a16:colId xmlns:a16="http://schemas.microsoft.com/office/drawing/2014/main" val="1080565166"/>
                    </a:ext>
                  </a:extLst>
                </a:gridCol>
                <a:gridCol w="9276522">
                  <a:extLst>
                    <a:ext uri="{9D8B030D-6E8A-4147-A177-3AD203B41FA5}">
                      <a16:colId xmlns:a16="http://schemas.microsoft.com/office/drawing/2014/main" val="2635908080"/>
                    </a:ext>
                  </a:extLst>
                </a:gridCol>
              </a:tblGrid>
              <a:tr h="41661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568611"/>
                  </a:ext>
                </a:extLst>
              </a:tr>
              <a:tr h="83323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Naturalistic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668908"/>
                  </a:ext>
                </a:extLst>
              </a:tr>
              <a:tr h="83323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Controlled or structured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948404"/>
                  </a:ext>
                </a:extLst>
              </a:tr>
              <a:tr h="41661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Overt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395968"/>
                  </a:ext>
                </a:extLst>
              </a:tr>
              <a:tr h="41661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Covert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072153"/>
                  </a:ext>
                </a:extLst>
              </a:tr>
              <a:tr h="41661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Participant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648652"/>
                  </a:ext>
                </a:extLst>
              </a:tr>
              <a:tr h="83323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Non-participant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775479"/>
                  </a:ext>
                </a:extLst>
              </a:tr>
              <a:tr h="83323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Inter-rater 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704449"/>
                  </a:ext>
                </a:extLst>
              </a:tr>
              <a:tr h="83323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Observer bias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967218"/>
                  </a:ext>
                </a:extLst>
              </a:tr>
              <a:tr h="41661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Data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889735"/>
                  </a:ext>
                </a:extLst>
              </a:tr>
            </a:tbl>
          </a:graphicData>
        </a:graphic>
      </p:graphicFrame>
    </p:spTree>
    <p:extLst>
      <p:ext uri="{BB962C8B-B14F-4D97-AF65-F5344CB8AC3E}">
        <p14:creationId xmlns:p14="http://schemas.microsoft.com/office/powerpoint/2010/main" val="95447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9A68034-C1D6-46BE-9205-234F74B32C69}"/>
              </a:ext>
            </a:extLst>
          </p:cNvPr>
          <p:cNvGraphicFramePr>
            <a:graphicFrameLocks noGrp="1"/>
          </p:cNvGraphicFramePr>
          <p:nvPr>
            <p:ph idx="1"/>
            <p:extLst>
              <p:ext uri="{D42A27DB-BD31-4B8C-83A1-F6EECF244321}">
                <p14:modId xmlns:p14="http://schemas.microsoft.com/office/powerpoint/2010/main" val="3727237363"/>
              </p:ext>
            </p:extLst>
          </p:nvPr>
        </p:nvGraphicFramePr>
        <p:xfrm>
          <a:off x="183666" y="193483"/>
          <a:ext cx="11730038" cy="6472362"/>
        </p:xfrm>
        <a:graphic>
          <a:graphicData uri="http://schemas.openxmlformats.org/drawingml/2006/table">
            <a:tbl>
              <a:tblPr firstRow="1" firstCol="1" bandRow="1"/>
              <a:tblGrid>
                <a:gridCol w="2069204">
                  <a:extLst>
                    <a:ext uri="{9D8B030D-6E8A-4147-A177-3AD203B41FA5}">
                      <a16:colId xmlns:a16="http://schemas.microsoft.com/office/drawing/2014/main" val="407863070"/>
                    </a:ext>
                  </a:extLst>
                </a:gridCol>
                <a:gridCol w="9660834">
                  <a:extLst>
                    <a:ext uri="{9D8B030D-6E8A-4147-A177-3AD203B41FA5}">
                      <a16:colId xmlns:a16="http://schemas.microsoft.com/office/drawing/2014/main" val="2112150746"/>
                    </a:ext>
                  </a:extLst>
                </a:gridCol>
              </a:tblGrid>
              <a:tr h="86298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Standard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310376"/>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Decimal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427132"/>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Decimal places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003532"/>
                  </a:ext>
                </a:extLst>
              </a:tr>
              <a:tr h="86298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Rounding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936557"/>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Significant figures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74696"/>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Estimate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013800"/>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Ratios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111644"/>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Fractions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763902"/>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Percentage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623053"/>
                  </a:ext>
                </a:extLst>
              </a:tr>
              <a:tr h="1294472">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Descriptive statistics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083467"/>
                  </a:ext>
                </a:extLst>
              </a:tr>
              <a:tr h="43149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Raw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64440"/>
                  </a:ext>
                </a:extLst>
              </a:tr>
            </a:tbl>
          </a:graphicData>
        </a:graphic>
      </p:graphicFrame>
    </p:spTree>
    <p:extLst>
      <p:ext uri="{BB962C8B-B14F-4D97-AF65-F5344CB8AC3E}">
        <p14:creationId xmlns:p14="http://schemas.microsoft.com/office/powerpoint/2010/main" val="262299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B60154F-8CF5-4D91-903F-AD3C749FD130}"/>
              </a:ext>
            </a:extLst>
          </p:cNvPr>
          <p:cNvGraphicFramePr>
            <a:graphicFrameLocks noGrp="1"/>
          </p:cNvGraphicFramePr>
          <p:nvPr>
            <p:ph idx="1"/>
            <p:extLst>
              <p:ext uri="{D42A27DB-BD31-4B8C-83A1-F6EECF244321}">
                <p14:modId xmlns:p14="http://schemas.microsoft.com/office/powerpoint/2010/main" val="2370233914"/>
              </p:ext>
            </p:extLst>
          </p:nvPr>
        </p:nvGraphicFramePr>
        <p:xfrm>
          <a:off x="223423" y="244302"/>
          <a:ext cx="11624020" cy="6328773"/>
        </p:xfrm>
        <a:graphic>
          <a:graphicData uri="http://schemas.openxmlformats.org/drawingml/2006/table">
            <a:tbl>
              <a:tblPr firstRow="1" firstCol="1" bandRow="1"/>
              <a:tblGrid>
                <a:gridCol w="2148716">
                  <a:extLst>
                    <a:ext uri="{9D8B030D-6E8A-4147-A177-3AD203B41FA5}">
                      <a16:colId xmlns:a16="http://schemas.microsoft.com/office/drawing/2014/main" val="845651794"/>
                    </a:ext>
                  </a:extLst>
                </a:gridCol>
                <a:gridCol w="9475304">
                  <a:extLst>
                    <a:ext uri="{9D8B030D-6E8A-4147-A177-3AD203B41FA5}">
                      <a16:colId xmlns:a16="http://schemas.microsoft.com/office/drawing/2014/main" val="1874906259"/>
                    </a:ext>
                  </a:extLst>
                </a:gridCol>
              </a:tblGrid>
              <a:tr h="84383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81606"/>
                  </a:ext>
                </a:extLst>
              </a:tr>
              <a:tr h="421918">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Measure of dispersion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075811"/>
                  </a:ext>
                </a:extLst>
              </a:tr>
              <a:tr h="42191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Mode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956532"/>
                  </a:ext>
                </a:extLst>
              </a:tr>
              <a:tr h="421918">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Bi-modal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608780"/>
                  </a:ext>
                </a:extLst>
              </a:tr>
              <a:tr h="42191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Multi-modal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220362"/>
                  </a:ext>
                </a:extLst>
              </a:tr>
              <a:tr h="42191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Median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740173"/>
                  </a:ext>
                </a:extLst>
              </a:tr>
              <a:tr h="84383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Mean/arithmetic mean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171775"/>
                  </a:ext>
                </a:extLst>
              </a:tr>
              <a:tr h="42191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Normal distribution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367379"/>
                  </a:ext>
                </a:extLst>
              </a:tr>
              <a:tr h="42191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Skewed distribution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856717"/>
                  </a:ext>
                </a:extLst>
              </a:tr>
              <a:tr h="42191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Frequency scores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68858"/>
                  </a:ext>
                </a:extLst>
              </a:tr>
              <a:tr h="421918">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Frequency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465961"/>
                  </a:ext>
                </a:extLst>
              </a:tr>
              <a:tr h="843837">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193177"/>
                  </a:ext>
                </a:extLst>
              </a:tr>
            </a:tbl>
          </a:graphicData>
        </a:graphic>
      </p:graphicFrame>
    </p:spTree>
    <p:extLst>
      <p:ext uri="{BB962C8B-B14F-4D97-AF65-F5344CB8AC3E}">
        <p14:creationId xmlns:p14="http://schemas.microsoft.com/office/powerpoint/2010/main" val="1290314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D7A772-B83E-441D-BC9F-F15D06B42331}"/>
              </a:ext>
            </a:extLst>
          </p:cNvPr>
          <p:cNvGraphicFramePr>
            <a:graphicFrameLocks noGrp="1"/>
          </p:cNvGraphicFramePr>
          <p:nvPr>
            <p:ph idx="1"/>
            <p:extLst>
              <p:ext uri="{D42A27DB-BD31-4B8C-83A1-F6EECF244321}">
                <p14:modId xmlns:p14="http://schemas.microsoft.com/office/powerpoint/2010/main" val="1875678055"/>
              </p:ext>
            </p:extLst>
          </p:nvPr>
        </p:nvGraphicFramePr>
        <p:xfrm>
          <a:off x="210170" y="248277"/>
          <a:ext cx="11637273" cy="6404310"/>
        </p:xfrm>
        <a:graphic>
          <a:graphicData uri="http://schemas.openxmlformats.org/drawingml/2006/table">
            <a:tbl>
              <a:tblPr firstRow="1" firstCol="1" bandRow="1"/>
              <a:tblGrid>
                <a:gridCol w="2082456">
                  <a:extLst>
                    <a:ext uri="{9D8B030D-6E8A-4147-A177-3AD203B41FA5}">
                      <a16:colId xmlns:a16="http://schemas.microsoft.com/office/drawing/2014/main" val="1375575576"/>
                    </a:ext>
                  </a:extLst>
                </a:gridCol>
                <a:gridCol w="9554817">
                  <a:extLst>
                    <a:ext uri="{9D8B030D-6E8A-4147-A177-3AD203B41FA5}">
                      <a16:colId xmlns:a16="http://schemas.microsoft.com/office/drawing/2014/main" val="1381525802"/>
                    </a:ext>
                  </a:extLst>
                </a:gridCol>
              </a:tblGrid>
              <a:tr h="711590">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Frequency diagram/ histogram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81904"/>
                  </a:ext>
                </a:extLst>
              </a:tr>
              <a:tr h="355795">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Bell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928737"/>
                  </a:ext>
                </a:extLst>
              </a:tr>
              <a:tr h="711590">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Bar chart/ graph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565126"/>
                  </a:ext>
                </a:extLst>
              </a:tr>
              <a:tr h="355795">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x- axis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396575"/>
                  </a:ext>
                </a:extLst>
              </a:tr>
              <a:tr h="35579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y- axis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23309"/>
                  </a:ext>
                </a:extLst>
              </a:tr>
              <a:tr h="711590">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Scatter diagram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546498"/>
                  </a:ext>
                </a:extLst>
              </a:tr>
              <a:tr h="711590">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Line of best 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870117"/>
                  </a:ext>
                </a:extLst>
              </a:tr>
              <a:tr h="35579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Primary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06351"/>
                  </a:ext>
                </a:extLst>
              </a:tr>
              <a:tr h="711590">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Secondary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911481"/>
                  </a:ext>
                </a:extLst>
              </a:tr>
              <a:tr h="711590">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Meta-analysis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79908"/>
                  </a:ext>
                </a:extLst>
              </a:tr>
              <a:tr h="35579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Qualitative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709859"/>
                  </a:ext>
                </a:extLst>
              </a:tr>
              <a:tr h="355795">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Quantitative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526762"/>
                  </a:ext>
                </a:extLst>
              </a:tr>
            </a:tbl>
          </a:graphicData>
        </a:graphic>
      </p:graphicFrame>
    </p:spTree>
    <p:extLst>
      <p:ext uri="{BB962C8B-B14F-4D97-AF65-F5344CB8AC3E}">
        <p14:creationId xmlns:p14="http://schemas.microsoft.com/office/powerpoint/2010/main" val="4039665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541" y="3776913"/>
            <a:ext cx="11521490" cy="2800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Key terms that are RED or AMBER for me and I need to concentrate on memorising them accurately:</a:t>
            </a:r>
          </a:p>
        </p:txBody>
      </p:sp>
      <p:pic>
        <p:nvPicPr>
          <p:cNvPr id="6" name="Picture 5"/>
          <p:cNvPicPr>
            <a:picLocks noChangeAspect="1"/>
          </p:cNvPicPr>
          <p:nvPr/>
        </p:nvPicPr>
        <p:blipFill>
          <a:blip r:embed="rId2"/>
          <a:stretch>
            <a:fillRect/>
          </a:stretch>
        </p:blipFill>
        <p:spPr>
          <a:xfrm>
            <a:off x="10699931" y="4646319"/>
            <a:ext cx="1123100" cy="1930944"/>
          </a:xfrm>
          <a:prstGeom prst="rect">
            <a:avLst/>
          </a:prstGeom>
        </p:spPr>
      </p:pic>
      <p:graphicFrame>
        <p:nvGraphicFramePr>
          <p:cNvPr id="2" name="Table 1">
            <a:extLst>
              <a:ext uri="{FF2B5EF4-FFF2-40B4-BE49-F238E27FC236}">
                <a16:creationId xmlns:a16="http://schemas.microsoft.com/office/drawing/2014/main" id="{D390319F-B791-4EE5-A49E-8F6B0EF024CD}"/>
              </a:ext>
            </a:extLst>
          </p:cNvPr>
          <p:cNvGraphicFramePr>
            <a:graphicFrameLocks noGrp="1"/>
          </p:cNvGraphicFramePr>
          <p:nvPr>
            <p:extLst>
              <p:ext uri="{D42A27DB-BD31-4B8C-83A1-F6EECF244321}">
                <p14:modId xmlns:p14="http://schemas.microsoft.com/office/powerpoint/2010/main" val="1480158186"/>
              </p:ext>
            </p:extLst>
          </p:nvPr>
        </p:nvGraphicFramePr>
        <p:xfrm>
          <a:off x="196918" y="252113"/>
          <a:ext cx="11626113" cy="3370889"/>
        </p:xfrm>
        <a:graphic>
          <a:graphicData uri="http://schemas.openxmlformats.org/drawingml/2006/table">
            <a:tbl>
              <a:tblPr firstRow="1" firstCol="1" bandRow="1"/>
              <a:tblGrid>
                <a:gridCol w="1870421">
                  <a:extLst>
                    <a:ext uri="{9D8B030D-6E8A-4147-A177-3AD203B41FA5}">
                      <a16:colId xmlns:a16="http://schemas.microsoft.com/office/drawing/2014/main" val="203901339"/>
                    </a:ext>
                  </a:extLst>
                </a:gridCol>
                <a:gridCol w="9755692">
                  <a:extLst>
                    <a:ext uri="{9D8B030D-6E8A-4147-A177-3AD203B41FA5}">
                      <a16:colId xmlns:a16="http://schemas.microsoft.com/office/drawing/2014/main" val="4261032992"/>
                    </a:ext>
                  </a:extLst>
                </a:gridCol>
              </a:tblGrid>
              <a:tr h="96311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Participatory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284244"/>
                  </a:ext>
                </a:extLst>
              </a:tr>
              <a:tr h="96311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Participation rights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243574"/>
                  </a:ext>
                </a:extLst>
              </a:tr>
              <a:tr h="481556">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Protection rights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498083"/>
                  </a:ext>
                </a:extLst>
              </a:tr>
              <a:tr h="96311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Risk-benefit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177150"/>
                  </a:ext>
                </a:extLst>
              </a:tr>
            </a:tbl>
          </a:graphicData>
        </a:graphic>
      </p:graphicFrame>
    </p:spTree>
    <p:extLst>
      <p:ext uri="{BB962C8B-B14F-4D97-AF65-F5344CB8AC3E}">
        <p14:creationId xmlns:p14="http://schemas.microsoft.com/office/powerpoint/2010/main" val="468061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9796-7D15-4690-A1B7-BFE40E84FDE1}"/>
              </a:ext>
            </a:extLst>
          </p:cNvPr>
          <p:cNvSpPr>
            <a:spLocks noGrp="1"/>
          </p:cNvSpPr>
          <p:nvPr>
            <p:ph type="title"/>
          </p:nvPr>
        </p:nvSpPr>
        <p:spPr>
          <a:xfrm>
            <a:off x="838200" y="365126"/>
            <a:ext cx="10515600" cy="615536"/>
          </a:xfrm>
        </p:spPr>
        <p:txBody>
          <a:bodyPr>
            <a:normAutofit fontScale="90000"/>
          </a:bodyPr>
          <a:lstStyle/>
          <a:p>
            <a:r>
              <a:rPr lang="en-GB" dirty="0"/>
              <a:t>Practice exam questions</a:t>
            </a:r>
          </a:p>
        </p:txBody>
      </p:sp>
      <p:sp>
        <p:nvSpPr>
          <p:cNvPr id="3" name="Content Placeholder 2">
            <a:extLst>
              <a:ext uri="{FF2B5EF4-FFF2-40B4-BE49-F238E27FC236}">
                <a16:creationId xmlns:a16="http://schemas.microsoft.com/office/drawing/2014/main" id="{63A2C82C-7EC0-4859-8041-EA1DAA29CC30}"/>
              </a:ext>
            </a:extLst>
          </p:cNvPr>
          <p:cNvSpPr>
            <a:spLocks noGrp="1"/>
          </p:cNvSpPr>
          <p:nvPr>
            <p:ph idx="1"/>
          </p:nvPr>
        </p:nvSpPr>
        <p:spPr>
          <a:xfrm>
            <a:off x="838200" y="1192696"/>
            <a:ext cx="10515600" cy="4984267"/>
          </a:xfrm>
        </p:spPr>
        <p:txBody>
          <a:bodyPr>
            <a:normAutofit fontScale="92500" lnSpcReduction="10000"/>
          </a:bodyPr>
          <a:lstStyle/>
          <a:p>
            <a:r>
              <a:rPr lang="en-GB" dirty="0"/>
              <a:t>Outline three features of a laboratory experiment. (3 marks)</a:t>
            </a:r>
          </a:p>
          <a:p>
            <a:endParaRPr lang="en-GB" dirty="0"/>
          </a:p>
          <a:p>
            <a:r>
              <a:rPr lang="en-GB" dirty="0"/>
              <a:t>Matt is carrying out psychological research into memory. He goes to the canteen in his school and asks the first 20 people he meets to be participants in his study. What is the sampling method used in Matt’s study? (1 mark)</a:t>
            </a:r>
          </a:p>
          <a:p>
            <a:endParaRPr lang="en-GB" dirty="0"/>
          </a:p>
          <a:p>
            <a:r>
              <a:rPr lang="en-GB" dirty="0"/>
              <a:t>What would be a fairer sampling method that Matt might have used? (1 mark)</a:t>
            </a:r>
          </a:p>
          <a:p>
            <a:endParaRPr lang="en-GB" dirty="0"/>
          </a:p>
          <a:p>
            <a:r>
              <a:rPr lang="en-GB" dirty="0"/>
              <a:t>Matt decides to test the memory of males and females in his research. Which would be the most appropriate design for Matt to use? (1 mark)</a:t>
            </a:r>
          </a:p>
        </p:txBody>
      </p:sp>
    </p:spTree>
    <p:extLst>
      <p:ext uri="{BB962C8B-B14F-4D97-AF65-F5344CB8AC3E}">
        <p14:creationId xmlns:p14="http://schemas.microsoft.com/office/powerpoint/2010/main" val="478100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F2125-A757-49FC-967D-B87B7238C50E}"/>
              </a:ext>
            </a:extLst>
          </p:cNvPr>
          <p:cNvSpPr>
            <a:spLocks noGrp="1"/>
          </p:cNvSpPr>
          <p:nvPr>
            <p:ph idx="1"/>
          </p:nvPr>
        </p:nvSpPr>
        <p:spPr>
          <a:xfrm>
            <a:off x="450574" y="344557"/>
            <a:ext cx="11436626" cy="5832406"/>
          </a:xfrm>
        </p:spPr>
        <p:txBody>
          <a:bodyPr/>
          <a:lstStyle/>
          <a:p>
            <a:r>
              <a:rPr lang="en-GB" dirty="0"/>
              <a:t>Explain why this design is the most appropriate one for Matt to use. (2 marks)</a:t>
            </a:r>
          </a:p>
          <a:p>
            <a:endParaRPr lang="en-GB" dirty="0"/>
          </a:p>
          <a:p>
            <a:r>
              <a:rPr lang="en-GB" dirty="0"/>
              <a:t>Matt gathers lots of quantitative data from his research into memory. What is meant by quantitative data? (1 mark)</a:t>
            </a:r>
          </a:p>
          <a:p>
            <a:endParaRPr lang="en-GB" dirty="0"/>
          </a:p>
          <a:p>
            <a:r>
              <a:rPr lang="en-GB" dirty="0"/>
              <a:t>Explain one strength and one weakness of using quantitative data. You must refer to Matt in your answer. (4 marks)</a:t>
            </a:r>
          </a:p>
          <a:p>
            <a:endParaRPr lang="en-GB" dirty="0"/>
          </a:p>
          <a:p>
            <a:r>
              <a:rPr lang="en-GB" dirty="0"/>
              <a:t>A researcher wanted to investigate how people felt about the rising use of social media amongst teenagers. Explain what type of interview would be most suited for this investigation. (3 marks)</a:t>
            </a:r>
          </a:p>
        </p:txBody>
      </p:sp>
    </p:spTree>
    <p:extLst>
      <p:ext uri="{BB962C8B-B14F-4D97-AF65-F5344CB8AC3E}">
        <p14:creationId xmlns:p14="http://schemas.microsoft.com/office/powerpoint/2010/main" val="7807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6A578-EA78-42CA-88F4-736B2AF56BE5}"/>
              </a:ext>
            </a:extLst>
          </p:cNvPr>
          <p:cNvSpPr>
            <a:spLocks noGrp="1"/>
          </p:cNvSpPr>
          <p:nvPr>
            <p:ph idx="1"/>
          </p:nvPr>
        </p:nvSpPr>
        <p:spPr>
          <a:xfrm>
            <a:off x="410817" y="318052"/>
            <a:ext cx="10942983" cy="5858911"/>
          </a:xfrm>
        </p:spPr>
        <p:txBody>
          <a:bodyPr/>
          <a:lstStyle/>
          <a:p>
            <a:r>
              <a:rPr lang="en-GB" dirty="0"/>
              <a:t>The researcher then looks to try and find a relationship between age and use of social media. Identify the IV and DV in this investigation. (2 marks)</a:t>
            </a:r>
          </a:p>
          <a:p>
            <a:endParaRPr lang="en-GB" dirty="0"/>
          </a:p>
          <a:p>
            <a:pPr marL="0" indent="0">
              <a:buNone/>
            </a:pPr>
            <a:endParaRPr lang="en-GB" dirty="0"/>
          </a:p>
          <a:p>
            <a:r>
              <a:rPr lang="en-GB" dirty="0"/>
              <a:t>A positive correlation is found between the two variables. Evaluate the use of correlations as they are used in psychological research. (5 marks)</a:t>
            </a:r>
          </a:p>
          <a:p>
            <a:endParaRPr lang="en-GB" dirty="0"/>
          </a:p>
          <a:p>
            <a:pPr marL="0" indent="0">
              <a:buNone/>
            </a:pPr>
            <a:endParaRPr lang="en-GB" dirty="0"/>
          </a:p>
          <a:p>
            <a:r>
              <a:rPr lang="en-GB" dirty="0"/>
              <a:t>Eve wants to see whether students at her college in Chesterfield are more obedient to their teachers compared to her friends who go to school in Dronfield.  Eve decides to use an interview to investigate levels of obedience between the two groups.  Explain which type of interview Eve might use in her investigation.  (2 marks)</a:t>
            </a:r>
          </a:p>
        </p:txBody>
      </p:sp>
    </p:spTree>
    <p:extLst>
      <p:ext uri="{BB962C8B-B14F-4D97-AF65-F5344CB8AC3E}">
        <p14:creationId xmlns:p14="http://schemas.microsoft.com/office/powerpoint/2010/main" val="377866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D851EA-C15F-4367-802A-2820ACEB6F73}"/>
              </a:ext>
            </a:extLst>
          </p:cNvPr>
          <p:cNvGraphicFramePr>
            <a:graphicFrameLocks noGrp="1"/>
          </p:cNvGraphicFramePr>
          <p:nvPr>
            <p:ph sz="half" idx="2"/>
            <p:extLst>
              <p:ext uri="{D42A27DB-BD31-4B8C-83A1-F6EECF244321}">
                <p14:modId xmlns:p14="http://schemas.microsoft.com/office/powerpoint/2010/main" val="287615843"/>
              </p:ext>
            </p:extLst>
          </p:nvPr>
        </p:nvGraphicFramePr>
        <p:xfrm>
          <a:off x="-53009" y="30480"/>
          <a:ext cx="12245009" cy="1920240"/>
        </p:xfrm>
        <a:graphic>
          <a:graphicData uri="http://schemas.openxmlformats.org/drawingml/2006/table">
            <a:tbl>
              <a:tblPr firstRow="1" bandRow="1">
                <a:tableStyleId>{5940675A-B579-460E-94D1-54222C63F5DA}</a:tableStyleId>
              </a:tblPr>
              <a:tblGrid>
                <a:gridCol w="516835">
                  <a:extLst>
                    <a:ext uri="{9D8B030D-6E8A-4147-A177-3AD203B41FA5}">
                      <a16:colId xmlns:a16="http://schemas.microsoft.com/office/drawing/2014/main" val="4271578201"/>
                    </a:ext>
                  </a:extLst>
                </a:gridCol>
                <a:gridCol w="5658678">
                  <a:extLst>
                    <a:ext uri="{9D8B030D-6E8A-4147-A177-3AD203B41FA5}">
                      <a16:colId xmlns:a16="http://schemas.microsoft.com/office/drawing/2014/main" val="1022815785"/>
                    </a:ext>
                  </a:extLst>
                </a:gridCol>
                <a:gridCol w="6069496">
                  <a:extLst>
                    <a:ext uri="{9D8B030D-6E8A-4147-A177-3AD203B41FA5}">
                      <a16:colId xmlns:a16="http://schemas.microsoft.com/office/drawing/2014/main" val="3692546664"/>
                    </a:ext>
                  </a:extLst>
                </a:gridCol>
              </a:tblGrid>
              <a:tr h="1706880">
                <a:tc>
                  <a:txBody>
                    <a:bodyPr/>
                    <a:lstStyle/>
                    <a:p>
                      <a:pPr algn="ctr"/>
                      <a:r>
                        <a:rPr lang="en-GB" sz="1200" b="1" dirty="0"/>
                        <a:t>Participant variables</a:t>
                      </a:r>
                    </a:p>
                  </a:txBody>
                  <a:tcPr vert="vert270"/>
                </a:tc>
                <a:tc>
                  <a:txBody>
                    <a:bodyPr/>
                    <a:lstStyle/>
                    <a:p>
                      <a:r>
                        <a:rPr lang="en-US" sz="1200" dirty="0"/>
                        <a:t>Participant variables are associated with the participants involved in an investigation. Participants bring with them various abilities, attributes and tendencies that can influence the outcome of the results, particularly if a certain type of participant is found in one condition of the study and not the other.</a:t>
                      </a:r>
                    </a:p>
                    <a:p>
                      <a:endParaRPr lang="en-US" sz="1200" dirty="0"/>
                    </a:p>
                    <a:p>
                      <a:r>
                        <a:rPr lang="en-US" sz="1200" dirty="0"/>
                        <a:t>Participant variables can include personality type, physical ability, substance tolerance, memory ability, life experiences, mood, upbringing and many others. The researcher only needs to consider what participant variables are likely to influence the findings of their study. For example, driving ability is unlikely to influence the outcome of a short-term memory experiment.</a:t>
                      </a:r>
                      <a:endParaRPr lang="en-GB" sz="1200" dirty="0"/>
                    </a:p>
                  </a:txBody>
                  <a:tcPr/>
                </a:tc>
                <a:tc>
                  <a:txBody>
                    <a:bodyPr/>
                    <a:lstStyle/>
                    <a:p>
                      <a:r>
                        <a:rPr lang="en-US" sz="1200" dirty="0"/>
                        <a:t>One way to control participant variables is to use the same participants in both conditions of the study, so the data for each participant can be compared across both conditions. Another way of controlling participant variables is to use different participants but make sure</a:t>
                      </a:r>
                    </a:p>
                    <a:p>
                      <a:r>
                        <a:rPr lang="en-US" sz="1200" dirty="0"/>
                        <a:t>they are matched on important characteristics.</a:t>
                      </a:r>
                    </a:p>
                    <a:p>
                      <a:endParaRPr lang="en-US" sz="1200" dirty="0"/>
                    </a:p>
                    <a:p>
                      <a:r>
                        <a:rPr lang="en-US" sz="1200" b="1" dirty="0"/>
                        <a:t>Random allocation </a:t>
                      </a:r>
                      <a:r>
                        <a:rPr lang="en-US" sz="1200" dirty="0"/>
                        <a:t>of participants can also be used to control participant variables. This involves participants being randomly assigned to one condition or the other, which should result in a random distribution of participant variables across the conditions of the study. Although it is not foolproof, it is designed to prevent only a certain type of person being in one condition of the study.</a:t>
                      </a:r>
                    </a:p>
                  </a:txBody>
                  <a:tcPr/>
                </a:tc>
                <a:extLst>
                  <a:ext uri="{0D108BD9-81ED-4DB2-BD59-A6C34878D82A}">
                    <a16:rowId xmlns:a16="http://schemas.microsoft.com/office/drawing/2014/main" val="2570926440"/>
                  </a:ext>
                </a:extLst>
              </a:tr>
            </a:tbl>
          </a:graphicData>
        </a:graphic>
      </p:graphicFrame>
      <p:sp>
        <p:nvSpPr>
          <p:cNvPr id="2" name="Rectangle: Rounded Corners 1">
            <a:extLst>
              <a:ext uri="{FF2B5EF4-FFF2-40B4-BE49-F238E27FC236}">
                <a16:creationId xmlns:a16="http://schemas.microsoft.com/office/drawing/2014/main" id="{8A7009AB-6B88-4694-B8E8-D45133294B14}"/>
              </a:ext>
            </a:extLst>
          </p:cNvPr>
          <p:cNvSpPr/>
          <p:nvPr/>
        </p:nvSpPr>
        <p:spPr>
          <a:xfrm>
            <a:off x="185530" y="2186609"/>
            <a:ext cx="11781183" cy="43732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Apply it</a:t>
            </a:r>
          </a:p>
          <a:p>
            <a:r>
              <a:rPr lang="en-GB" sz="1600" dirty="0">
                <a:solidFill>
                  <a:schemeClr val="tx1"/>
                </a:solidFill>
              </a:rPr>
              <a:t>Identify the potential situational and participant variables that may influence the findings of the following investigation.</a:t>
            </a:r>
          </a:p>
          <a:p>
            <a:r>
              <a:rPr lang="en-GB" sz="1600" dirty="0">
                <a:solidFill>
                  <a:schemeClr val="tx1"/>
                </a:solidFill>
              </a:rPr>
              <a:t>Researchers posted a notice on a social media site to recruit volunteer participants for an investigation. The investigation wanted to see whether or not people select partners who are similar to themselves. Once they were recruited, they were invited to a university laboratory and asked to select their ideal partner from a series of photographs and descriptions.  The researchers wanted to see if males or females were more likely to select people who were similar to themselves as ideal partners.  The participants came to the laboratory on different days and were tested by a variety of male and female researchers.</a:t>
            </a:r>
          </a:p>
        </p:txBody>
      </p:sp>
    </p:spTree>
    <p:extLst>
      <p:ext uri="{BB962C8B-B14F-4D97-AF65-F5344CB8AC3E}">
        <p14:creationId xmlns:p14="http://schemas.microsoft.com/office/powerpoint/2010/main" val="2937750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6F014-AF6E-4130-92F5-0B3CD158FCCE}"/>
              </a:ext>
            </a:extLst>
          </p:cNvPr>
          <p:cNvSpPr>
            <a:spLocks noGrp="1"/>
          </p:cNvSpPr>
          <p:nvPr>
            <p:ph idx="1"/>
          </p:nvPr>
        </p:nvSpPr>
        <p:spPr>
          <a:xfrm>
            <a:off x="838200" y="530087"/>
            <a:ext cx="10515600" cy="5646876"/>
          </a:xfrm>
        </p:spPr>
        <p:txBody>
          <a:bodyPr/>
          <a:lstStyle/>
          <a:p>
            <a:r>
              <a:rPr lang="en-GB" dirty="0"/>
              <a:t>Give an example of one open and one closed question Eve might use as part of her interview. (2 marks)</a:t>
            </a:r>
          </a:p>
          <a:p>
            <a:endParaRPr lang="en-GB" dirty="0"/>
          </a:p>
          <a:p>
            <a:endParaRPr lang="en-GB" dirty="0"/>
          </a:p>
          <a:p>
            <a:r>
              <a:rPr lang="en-GB" dirty="0"/>
              <a:t>Eve finds that the students in Chesterfield are more obedient than those in Dronfield. Using both situational and personality factors in obedience, explain why the students in Chesterfield might be more obedient to their teachers.  (6 marks)</a:t>
            </a:r>
          </a:p>
        </p:txBody>
      </p:sp>
    </p:spTree>
    <p:extLst>
      <p:ext uri="{BB962C8B-B14F-4D97-AF65-F5344CB8AC3E}">
        <p14:creationId xmlns:p14="http://schemas.microsoft.com/office/powerpoint/2010/main" val="3192923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45454" y="5999747"/>
            <a:ext cx="2981325" cy="858253"/>
          </a:xfrm>
          <a:prstGeom prst="rect">
            <a:avLst/>
          </a:prstGeom>
        </p:spPr>
      </p:pic>
      <p:sp>
        <p:nvSpPr>
          <p:cNvPr id="5" name="Rounded Rectangle 4"/>
          <p:cNvSpPr/>
          <p:nvPr/>
        </p:nvSpPr>
        <p:spPr>
          <a:xfrm>
            <a:off x="368968" y="240632"/>
            <a:ext cx="11470106" cy="64168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888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8640" y="509451"/>
            <a:ext cx="4389120" cy="927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Hypotheses</a:t>
            </a:r>
          </a:p>
        </p:txBody>
      </p:sp>
      <p:sp>
        <p:nvSpPr>
          <p:cNvPr id="3" name="Content Placeholder 2"/>
          <p:cNvSpPr>
            <a:spLocks noGrp="1"/>
          </p:cNvSpPr>
          <p:nvPr>
            <p:ph idx="1"/>
          </p:nvPr>
        </p:nvSpPr>
        <p:spPr/>
        <p:txBody>
          <a:bodyPr>
            <a:normAutofit lnSpcReduction="10000"/>
          </a:bodyPr>
          <a:lstStyle/>
          <a:p>
            <a:pPr marL="0" indent="0">
              <a:buNone/>
            </a:pPr>
            <a:r>
              <a:rPr lang="en-GB" dirty="0"/>
              <a:t>Every research study has a </a:t>
            </a:r>
            <a:r>
              <a:rPr lang="en-GB" b="1" dirty="0"/>
              <a:t>null hypothesis </a:t>
            </a:r>
            <a:r>
              <a:rPr lang="en-GB" dirty="0"/>
              <a:t>and an </a:t>
            </a:r>
            <a:r>
              <a:rPr lang="en-GB" b="1" dirty="0"/>
              <a:t>alternative (experimental) hypothesis. </a:t>
            </a:r>
          </a:p>
          <a:p>
            <a:pPr marL="0" indent="0">
              <a:buNone/>
            </a:pPr>
            <a:endParaRPr lang="en-GB" b="1" dirty="0"/>
          </a:p>
          <a:p>
            <a:pPr marL="0" indent="0">
              <a:buNone/>
            </a:pPr>
            <a:r>
              <a:rPr lang="en-GB" dirty="0"/>
              <a:t>Hypotheses are different from the aims of a study, which show the area of interest for an investigation.  Instead, </a:t>
            </a:r>
            <a:r>
              <a:rPr lang="en-GB" b="1" u="sng" dirty="0"/>
              <a:t>hypotheses are statements of predicted outcomes based on the theory being tested.</a:t>
            </a:r>
          </a:p>
          <a:p>
            <a:pPr marL="0" indent="0">
              <a:buNone/>
            </a:pPr>
            <a:endParaRPr lang="en-GB" dirty="0"/>
          </a:p>
          <a:p>
            <a:pPr marL="0" indent="0">
              <a:buNone/>
            </a:pPr>
            <a:r>
              <a:rPr lang="en-GB" dirty="0"/>
              <a:t>The way in which a hypothesis is written depends on whether the investigation is looking for a difference in conditions (as a result of the IV) or a relationship between variables (in a correlation).</a:t>
            </a:r>
          </a:p>
        </p:txBody>
      </p:sp>
    </p:spTree>
    <p:extLst>
      <p:ext uri="{BB962C8B-B14F-4D97-AF65-F5344CB8AC3E}">
        <p14:creationId xmlns:p14="http://schemas.microsoft.com/office/powerpoint/2010/main" val="297125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7829" y="202158"/>
            <a:ext cx="3918857" cy="9535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9788" y="365126"/>
            <a:ext cx="10515600" cy="627652"/>
          </a:xfrm>
        </p:spPr>
        <p:txBody>
          <a:bodyPr>
            <a:normAutofit fontScale="90000"/>
          </a:bodyPr>
          <a:lstStyle/>
          <a:p>
            <a:r>
              <a:rPr lang="en-GB" dirty="0"/>
              <a:t>Null hypothesis</a:t>
            </a:r>
          </a:p>
        </p:txBody>
      </p:sp>
      <p:sp>
        <p:nvSpPr>
          <p:cNvPr id="3" name="Content Placeholder 2"/>
          <p:cNvSpPr>
            <a:spLocks noGrp="1"/>
          </p:cNvSpPr>
          <p:nvPr>
            <p:ph type="body" idx="1"/>
          </p:nvPr>
        </p:nvSpPr>
        <p:spPr>
          <a:xfrm>
            <a:off x="827088" y="2040391"/>
            <a:ext cx="10515600" cy="627652"/>
          </a:xfrm>
        </p:spPr>
        <p:txBody>
          <a:bodyPr>
            <a:normAutofit fontScale="85000" lnSpcReduction="10000"/>
          </a:bodyPr>
          <a:lstStyle/>
          <a:p>
            <a:pPr marL="0" indent="0">
              <a:lnSpc>
                <a:spcPct val="110000"/>
              </a:lnSpc>
              <a:buNone/>
            </a:pPr>
            <a:r>
              <a:rPr lang="en-GB" sz="2000" b="0" dirty="0"/>
              <a:t>A null hypothesis is a prediction that the result or outcome will find no effect or very little effect. To write a null hypothesis, you need to imagine what would happen if you found very little effect of your IV on your DV</a:t>
            </a:r>
            <a:endParaRPr lang="en-GB" sz="2000" dirty="0"/>
          </a:p>
          <a:p>
            <a:pPr marL="0" indent="0">
              <a:buNone/>
            </a:pPr>
            <a:endParaRPr lang="en-GB" dirty="0"/>
          </a:p>
          <a:p>
            <a:pPr marL="0" indent="0">
              <a:buNone/>
            </a:pPr>
            <a:endParaRPr lang="en-GB" dirty="0"/>
          </a:p>
        </p:txBody>
      </p:sp>
      <p:sp>
        <p:nvSpPr>
          <p:cNvPr id="5" name="Content Placeholder 4"/>
          <p:cNvSpPr>
            <a:spLocks noGrp="1"/>
          </p:cNvSpPr>
          <p:nvPr>
            <p:ph sz="half" idx="2"/>
          </p:nvPr>
        </p:nvSpPr>
        <p:spPr/>
        <p:txBody>
          <a:bodyPr/>
          <a:lstStyle/>
          <a:p>
            <a:pPr marL="0" indent="0">
              <a:buNone/>
            </a:pPr>
            <a:r>
              <a:rPr lang="en-GB" dirty="0"/>
              <a:t>When you are looking for a difference:</a:t>
            </a:r>
          </a:p>
          <a:p>
            <a:pPr marL="0" indent="0">
              <a:buNone/>
            </a:pPr>
            <a:r>
              <a:rPr lang="en-GB" b="1" dirty="0"/>
              <a:t>There will be no difference in </a:t>
            </a:r>
            <a:r>
              <a:rPr lang="en-GB" b="1" u="sng" dirty="0">
                <a:solidFill>
                  <a:srgbClr val="33CCCC"/>
                </a:solidFill>
              </a:rPr>
              <a:t>(enter the DV) </a:t>
            </a:r>
            <a:r>
              <a:rPr lang="en-GB" b="1" dirty="0"/>
              <a:t>whether participants </a:t>
            </a:r>
            <a:r>
              <a:rPr lang="en-GB" b="1" dirty="0">
                <a:solidFill>
                  <a:srgbClr val="92D050"/>
                </a:solidFill>
              </a:rPr>
              <a:t>(</a:t>
            </a:r>
            <a:r>
              <a:rPr lang="en-GB" b="1" u="sng" dirty="0">
                <a:solidFill>
                  <a:srgbClr val="92D050"/>
                </a:solidFill>
              </a:rPr>
              <a:t>enter the IV BOTH conditions</a:t>
            </a:r>
            <a:r>
              <a:rPr lang="en-GB" b="1" dirty="0">
                <a:solidFill>
                  <a:srgbClr val="92D050"/>
                </a:solidFill>
              </a:rPr>
              <a:t>). </a:t>
            </a:r>
            <a:r>
              <a:rPr lang="en-GB" b="1" dirty="0"/>
              <a:t>Any difference will be due to chance.</a:t>
            </a:r>
          </a:p>
        </p:txBody>
      </p:sp>
      <p:sp>
        <p:nvSpPr>
          <p:cNvPr id="7" name="Content Placeholder 6"/>
          <p:cNvSpPr>
            <a:spLocks noGrp="1"/>
          </p:cNvSpPr>
          <p:nvPr>
            <p:ph sz="quarter" idx="4"/>
          </p:nvPr>
        </p:nvSpPr>
        <p:spPr/>
        <p:txBody>
          <a:bodyPr/>
          <a:lstStyle/>
          <a:p>
            <a:pPr marL="0" indent="0">
              <a:buNone/>
            </a:pPr>
            <a:r>
              <a:rPr lang="en-GB" dirty="0"/>
              <a:t>When you are looking for a relationship (correlation):</a:t>
            </a:r>
          </a:p>
          <a:p>
            <a:pPr marL="0" indent="0">
              <a:buNone/>
            </a:pPr>
            <a:r>
              <a:rPr lang="en-GB" b="1" dirty="0"/>
              <a:t>There will be no relationship between </a:t>
            </a:r>
            <a:r>
              <a:rPr lang="en-GB" b="1" dirty="0">
                <a:solidFill>
                  <a:srgbClr val="92D050"/>
                </a:solidFill>
              </a:rPr>
              <a:t>(</a:t>
            </a:r>
            <a:r>
              <a:rPr lang="en-GB" b="1" u="sng" dirty="0">
                <a:solidFill>
                  <a:srgbClr val="92D050"/>
                </a:solidFill>
              </a:rPr>
              <a:t>enter the IV</a:t>
            </a:r>
            <a:r>
              <a:rPr lang="en-GB" b="1" dirty="0">
                <a:solidFill>
                  <a:srgbClr val="92D050"/>
                </a:solidFill>
              </a:rPr>
              <a:t>)</a:t>
            </a:r>
            <a:r>
              <a:rPr lang="en-GB" b="1" dirty="0"/>
              <a:t> and </a:t>
            </a:r>
            <a:r>
              <a:rPr lang="en-GB" b="1" dirty="0">
                <a:solidFill>
                  <a:srgbClr val="33CCCC"/>
                </a:solidFill>
              </a:rPr>
              <a:t>(</a:t>
            </a:r>
            <a:r>
              <a:rPr lang="en-GB" b="1" u="sng" dirty="0">
                <a:solidFill>
                  <a:srgbClr val="33CCCC"/>
                </a:solidFill>
              </a:rPr>
              <a:t>enter the DV</a:t>
            </a:r>
            <a:r>
              <a:rPr lang="en-GB" b="1" dirty="0">
                <a:solidFill>
                  <a:srgbClr val="33CCCC"/>
                </a:solidFill>
              </a:rPr>
              <a:t>)</a:t>
            </a:r>
            <a:r>
              <a:rPr lang="en-GB" b="1" dirty="0"/>
              <a:t>; any relationship found will be due to chance</a:t>
            </a:r>
          </a:p>
        </p:txBody>
      </p:sp>
      <p:cxnSp>
        <p:nvCxnSpPr>
          <p:cNvPr id="10" name="Straight Connector 9"/>
          <p:cNvCxnSpPr/>
          <p:nvPr/>
        </p:nvCxnSpPr>
        <p:spPr>
          <a:xfrm flipH="1">
            <a:off x="5799909" y="2505075"/>
            <a:ext cx="13063" cy="2942136"/>
          </a:xfrm>
          <a:prstGeom prst="line">
            <a:avLst/>
          </a:prstGeom>
          <a:ln w="38100">
            <a:solidFill>
              <a:srgbClr val="33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8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96BB-7D8D-48F8-8D95-C62610F0A31F}"/>
              </a:ext>
            </a:extLst>
          </p:cNvPr>
          <p:cNvSpPr>
            <a:spLocks noGrp="1"/>
          </p:cNvSpPr>
          <p:nvPr>
            <p:ph type="title"/>
          </p:nvPr>
        </p:nvSpPr>
        <p:spPr>
          <a:xfrm>
            <a:off x="839788" y="215692"/>
            <a:ext cx="10515600" cy="973345"/>
          </a:xfrm>
        </p:spPr>
        <p:txBody>
          <a:bodyPr>
            <a:normAutofit fontScale="90000"/>
          </a:bodyPr>
          <a:lstStyle/>
          <a:p>
            <a:r>
              <a:rPr lang="en-US" sz="2400" b="1" dirty="0"/>
              <a:t>Alternative (experimental) hypotheses</a:t>
            </a:r>
            <a:br>
              <a:rPr lang="en-US" sz="2400" dirty="0"/>
            </a:br>
            <a:r>
              <a:rPr lang="en-US" sz="2400" dirty="0"/>
              <a:t>An alternative hypothesis is a prediction of the expected outcome of a study. This is usually based on a theory.</a:t>
            </a:r>
            <a:endParaRPr lang="en-GB" sz="2400" dirty="0"/>
          </a:p>
        </p:txBody>
      </p:sp>
      <p:sp>
        <p:nvSpPr>
          <p:cNvPr id="4" name="Content Placeholder 3">
            <a:extLst>
              <a:ext uri="{FF2B5EF4-FFF2-40B4-BE49-F238E27FC236}">
                <a16:creationId xmlns:a16="http://schemas.microsoft.com/office/drawing/2014/main" id="{968CE259-0318-4774-AC70-C2A487FAD963}"/>
              </a:ext>
            </a:extLst>
          </p:cNvPr>
          <p:cNvSpPr>
            <a:spLocks noGrp="1"/>
          </p:cNvSpPr>
          <p:nvPr>
            <p:ph sz="half" idx="2"/>
          </p:nvPr>
        </p:nvSpPr>
        <p:spPr>
          <a:xfrm>
            <a:off x="557695" y="1510748"/>
            <a:ext cx="5157787" cy="4596159"/>
          </a:xfrm>
        </p:spPr>
        <p:txBody>
          <a:bodyPr>
            <a:normAutofit fontScale="85000" lnSpcReduction="20000"/>
          </a:bodyPr>
          <a:lstStyle/>
          <a:p>
            <a:pPr marL="0" indent="0">
              <a:buNone/>
            </a:pPr>
            <a:r>
              <a:rPr lang="en-US" dirty="0"/>
              <a:t>If a theory makes a clear claim, then we can use a </a:t>
            </a:r>
            <a:r>
              <a:rPr lang="en-US" b="1" dirty="0"/>
              <a:t>directional hypothesis </a:t>
            </a:r>
            <a:r>
              <a:rPr lang="en-US" dirty="0"/>
              <a:t>(because the expected direction that the results will go can be predicted). For example, when looking for a difference:</a:t>
            </a:r>
          </a:p>
          <a:p>
            <a:pPr marL="0" indent="0">
              <a:buNone/>
            </a:pPr>
            <a:r>
              <a:rPr lang="en-US" b="1" dirty="0"/>
              <a:t>Adults will recall more digits than children.</a:t>
            </a:r>
          </a:p>
          <a:p>
            <a:pPr marL="0" indent="0">
              <a:buNone/>
            </a:pPr>
            <a:r>
              <a:rPr lang="en-US" dirty="0"/>
              <a:t>When looking for a relationship (correlation):</a:t>
            </a:r>
          </a:p>
          <a:p>
            <a:pPr marL="0" indent="0">
              <a:buNone/>
            </a:pPr>
            <a:r>
              <a:rPr lang="en-US" b="1" dirty="0"/>
              <a:t>There will be a negative correlation between self-esteem and depression OR the more depressed people feel, the lower their self-esteem.</a:t>
            </a:r>
            <a:endParaRPr lang="en-GB" b="1" dirty="0"/>
          </a:p>
        </p:txBody>
      </p:sp>
      <p:sp>
        <p:nvSpPr>
          <p:cNvPr id="6" name="Content Placeholder 5">
            <a:extLst>
              <a:ext uri="{FF2B5EF4-FFF2-40B4-BE49-F238E27FC236}">
                <a16:creationId xmlns:a16="http://schemas.microsoft.com/office/drawing/2014/main" id="{0AD4813E-7EE9-4045-B747-354BB07D6104}"/>
              </a:ext>
            </a:extLst>
          </p:cNvPr>
          <p:cNvSpPr>
            <a:spLocks noGrp="1"/>
          </p:cNvSpPr>
          <p:nvPr>
            <p:ph sz="quarter" idx="4"/>
          </p:nvPr>
        </p:nvSpPr>
        <p:spPr>
          <a:xfrm>
            <a:off x="6526833" y="1510748"/>
            <a:ext cx="5183188" cy="4876800"/>
          </a:xfrm>
        </p:spPr>
        <p:txBody>
          <a:bodyPr>
            <a:normAutofit fontScale="85000" lnSpcReduction="20000"/>
          </a:bodyPr>
          <a:lstStyle/>
          <a:p>
            <a:pPr marL="0" indent="0">
              <a:buNone/>
            </a:pPr>
            <a:r>
              <a:rPr lang="en-US" dirty="0"/>
              <a:t>If a theory cannot make a clear prediction, or if the evidence is mixed, then we use a </a:t>
            </a:r>
            <a:r>
              <a:rPr lang="en-US" b="1" dirty="0"/>
              <a:t>non-directional hypothesis</a:t>
            </a:r>
            <a:r>
              <a:rPr lang="en-US" dirty="0"/>
              <a:t>. A non-directional hypothesis states that a difference or relationship will be found, but does not state what that difference or relationship will be. For example, when looking for a difference:</a:t>
            </a:r>
          </a:p>
          <a:p>
            <a:pPr marL="0" indent="0">
              <a:buNone/>
            </a:pPr>
            <a:r>
              <a:rPr lang="en-US" b="1" dirty="0"/>
              <a:t>There will be a difference in the number of digits recalled by adults and children.</a:t>
            </a:r>
          </a:p>
          <a:p>
            <a:pPr marL="0" indent="0">
              <a:buNone/>
            </a:pPr>
            <a:r>
              <a:rPr lang="en-US" dirty="0"/>
              <a:t>When looking for a relationship (correlation):</a:t>
            </a:r>
          </a:p>
          <a:p>
            <a:pPr marL="0" indent="0">
              <a:buNone/>
            </a:pPr>
            <a:r>
              <a:rPr lang="en-US" b="1" dirty="0"/>
              <a:t>There will be a negative correlation between self-esteem and depression.</a:t>
            </a:r>
          </a:p>
        </p:txBody>
      </p:sp>
      <p:sp>
        <p:nvSpPr>
          <p:cNvPr id="7" name="Rectangle: Rounded Corners 6">
            <a:extLst>
              <a:ext uri="{FF2B5EF4-FFF2-40B4-BE49-F238E27FC236}">
                <a16:creationId xmlns:a16="http://schemas.microsoft.com/office/drawing/2014/main" id="{B0901F8B-9EB6-4942-9379-4439E18FE0AE}"/>
              </a:ext>
            </a:extLst>
          </p:cNvPr>
          <p:cNvSpPr/>
          <p:nvPr/>
        </p:nvSpPr>
        <p:spPr>
          <a:xfrm>
            <a:off x="481979" y="119270"/>
            <a:ext cx="10870233" cy="10697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A76A11-D78D-448F-AA12-6F1D05747CA7}"/>
              </a:ext>
            </a:extLst>
          </p:cNvPr>
          <p:cNvSpPr/>
          <p:nvPr/>
        </p:nvSpPr>
        <p:spPr>
          <a:xfrm>
            <a:off x="481979" y="1285459"/>
            <a:ext cx="5309221" cy="4280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F5F5D87-6A92-488B-8FFD-A0A774E78FF4}"/>
              </a:ext>
            </a:extLst>
          </p:cNvPr>
          <p:cNvSpPr/>
          <p:nvPr/>
        </p:nvSpPr>
        <p:spPr>
          <a:xfrm>
            <a:off x="6526833" y="1292087"/>
            <a:ext cx="5183188" cy="5095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4925363-E28C-4933-B392-396FBB4864B7}"/>
              </a:ext>
            </a:extLst>
          </p:cNvPr>
          <p:cNvSpPr/>
          <p:nvPr/>
        </p:nvSpPr>
        <p:spPr>
          <a:xfrm>
            <a:off x="265043" y="5844209"/>
            <a:ext cx="5698435" cy="798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1887BAC-6EBD-404E-8203-08286F0C0448}"/>
              </a:ext>
            </a:extLst>
          </p:cNvPr>
          <p:cNvSpPr/>
          <p:nvPr/>
        </p:nvSpPr>
        <p:spPr>
          <a:xfrm>
            <a:off x="492538" y="5914107"/>
            <a:ext cx="6096000" cy="646331"/>
          </a:xfrm>
          <a:prstGeom prst="rect">
            <a:avLst/>
          </a:prstGeom>
        </p:spPr>
        <p:txBody>
          <a:bodyPr>
            <a:spAutoFit/>
          </a:bodyPr>
          <a:lstStyle/>
          <a:p>
            <a:r>
              <a:rPr lang="en-US" dirty="0"/>
              <a:t>An </a:t>
            </a:r>
            <a:r>
              <a:rPr lang="en-US" b="1" dirty="0"/>
              <a:t>experimental hypothesis </a:t>
            </a:r>
            <a:r>
              <a:rPr lang="en-US" dirty="0"/>
              <a:t>is used when a laboratory</a:t>
            </a:r>
          </a:p>
          <a:p>
            <a:r>
              <a:rPr lang="en-US" dirty="0"/>
              <a:t>or field experiment is being carried out.</a:t>
            </a:r>
            <a:endParaRPr lang="en-GB" dirty="0"/>
          </a:p>
        </p:txBody>
      </p:sp>
    </p:spTree>
    <p:extLst>
      <p:ext uri="{BB962C8B-B14F-4D97-AF65-F5344CB8AC3E}">
        <p14:creationId xmlns:p14="http://schemas.microsoft.com/office/powerpoint/2010/main" val="24267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200" y="613954"/>
            <a:ext cx="1996440" cy="757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Apply it</a:t>
            </a:r>
          </a:p>
        </p:txBody>
      </p:sp>
      <p:sp>
        <p:nvSpPr>
          <p:cNvPr id="3" name="Content Placeholder 2"/>
          <p:cNvSpPr>
            <a:spLocks noGrp="1"/>
          </p:cNvSpPr>
          <p:nvPr>
            <p:ph idx="1"/>
          </p:nvPr>
        </p:nvSpPr>
        <p:spPr>
          <a:xfrm>
            <a:off x="838200" y="1554480"/>
            <a:ext cx="10630989" cy="4622483"/>
          </a:xfrm>
        </p:spPr>
        <p:txBody>
          <a:bodyPr/>
          <a:lstStyle/>
          <a:p>
            <a:pPr marL="0" indent="0">
              <a:buNone/>
            </a:pPr>
            <a:r>
              <a:rPr lang="en-GB" dirty="0"/>
              <a:t>Write a null hypothesis for each of the  investigations listed below. For each you should </a:t>
            </a:r>
            <a:r>
              <a:rPr lang="en-GB" u="sng" dirty="0"/>
              <a:t>write a null hypothesis looking for a difference </a:t>
            </a:r>
            <a:r>
              <a:rPr lang="en-GB" b="1" u="sng" dirty="0"/>
              <a:t>AND</a:t>
            </a:r>
            <a:r>
              <a:rPr lang="en-GB" u="sng" dirty="0"/>
              <a:t> a null hypothesis looking for a relationship:</a:t>
            </a:r>
          </a:p>
          <a:p>
            <a:pPr marL="0" indent="0">
              <a:buNone/>
            </a:pPr>
            <a:endParaRPr lang="en-GB" dirty="0"/>
          </a:p>
          <a:p>
            <a:pPr marL="0" indent="0">
              <a:buNone/>
            </a:pPr>
            <a:endParaRPr lang="en-GB" dirty="0"/>
          </a:p>
          <a:p>
            <a:endParaRPr lang="en-GB" dirty="0"/>
          </a:p>
        </p:txBody>
      </p:sp>
      <p:graphicFrame>
        <p:nvGraphicFramePr>
          <p:cNvPr id="5" name="Table 4"/>
          <p:cNvGraphicFramePr>
            <a:graphicFrameLocks noGrp="1"/>
          </p:cNvGraphicFramePr>
          <p:nvPr>
            <p:extLst/>
          </p:nvPr>
        </p:nvGraphicFramePr>
        <p:xfrm>
          <a:off x="947783" y="3110168"/>
          <a:ext cx="10521406" cy="3291840"/>
        </p:xfrm>
        <a:graphic>
          <a:graphicData uri="http://schemas.openxmlformats.org/drawingml/2006/table">
            <a:tbl>
              <a:tblPr firstRow="1" bandRow="1">
                <a:tableStyleId>{5940675A-B579-460E-94D1-54222C63F5DA}</a:tableStyleId>
              </a:tblPr>
              <a:tblGrid>
                <a:gridCol w="5260703">
                  <a:extLst>
                    <a:ext uri="{9D8B030D-6E8A-4147-A177-3AD203B41FA5}">
                      <a16:colId xmlns:a16="http://schemas.microsoft.com/office/drawing/2014/main" val="303736062"/>
                    </a:ext>
                  </a:extLst>
                </a:gridCol>
                <a:gridCol w="5260703">
                  <a:extLst>
                    <a:ext uri="{9D8B030D-6E8A-4147-A177-3AD203B41FA5}">
                      <a16:colId xmlns:a16="http://schemas.microsoft.com/office/drawing/2014/main" val="4069731021"/>
                    </a:ext>
                  </a:extLst>
                </a:gridCol>
              </a:tblGrid>
              <a:tr h="370840">
                <a:tc>
                  <a:txBody>
                    <a:bodyPr/>
                    <a:lstStyle/>
                    <a:p>
                      <a:r>
                        <a:rPr lang="en-US" dirty="0"/>
                        <a:t>Participants over the age of 60 years will take significantly longer to learn a list of people’s names compared to participants under the age of 25 years</a:t>
                      </a:r>
                      <a:endParaRPr lang="en-GB" dirty="0"/>
                    </a:p>
                  </a:txBody>
                  <a:tcPr/>
                </a:tc>
                <a:tc>
                  <a:txBody>
                    <a:bodyPr/>
                    <a:lstStyle/>
                    <a:p>
                      <a:r>
                        <a:rPr lang="en-US" dirty="0"/>
                        <a:t>Participants who drink 6 cups of caffeinated coffee will stay awake significantly longer than participants who drink 6 cups of decaffeinated coffee, between the hours of 6am and 8pm</a:t>
                      </a:r>
                      <a:endParaRPr lang="en-GB" dirty="0"/>
                    </a:p>
                  </a:txBody>
                  <a:tcPr/>
                </a:tc>
                <a:extLst>
                  <a:ext uri="{0D108BD9-81ED-4DB2-BD59-A6C34878D82A}">
                    <a16:rowId xmlns:a16="http://schemas.microsoft.com/office/drawing/2014/main" val="4194704795"/>
                  </a:ext>
                </a:extLst>
              </a:tr>
              <a:tr h="370840">
                <a:tc>
                  <a:txBody>
                    <a:bodyPr/>
                    <a:lstStyle/>
                    <a:p>
                      <a:r>
                        <a:rPr lang="en-US" dirty="0"/>
                        <a:t>People who smoke will be significantly more likely to develop cancer compared to people who do not smoke</a:t>
                      </a:r>
                      <a:endParaRPr lang="en-GB" dirty="0"/>
                    </a:p>
                  </a:txBody>
                  <a:tcPr/>
                </a:tc>
                <a:tc>
                  <a:txBody>
                    <a:bodyPr/>
                    <a:lstStyle/>
                    <a:p>
                      <a:r>
                        <a:rPr lang="en-US" dirty="0"/>
                        <a:t>Significantly more money is spent in UK department stores the week before 25th December than in the week after Christmas Day.</a:t>
                      </a:r>
                      <a:endParaRPr lang="en-GB" dirty="0"/>
                    </a:p>
                  </a:txBody>
                  <a:tcPr/>
                </a:tc>
                <a:extLst>
                  <a:ext uri="{0D108BD9-81ED-4DB2-BD59-A6C34878D82A}">
                    <a16:rowId xmlns:a16="http://schemas.microsoft.com/office/drawing/2014/main" val="2992725346"/>
                  </a:ext>
                </a:extLst>
              </a:tr>
              <a:tr h="370840">
                <a:tc>
                  <a:txBody>
                    <a:bodyPr/>
                    <a:lstStyle/>
                    <a:p>
                      <a:r>
                        <a:rPr lang="en-US" dirty="0"/>
                        <a:t>Five year olds from primary schools in Wiltshire will be less likely to share a new toy than their older sibling.</a:t>
                      </a:r>
                      <a:endParaRPr lang="en-GB" dirty="0"/>
                    </a:p>
                  </a:txBody>
                  <a:tcPr/>
                </a:tc>
                <a:tc>
                  <a:txBody>
                    <a:bodyPr/>
                    <a:lstStyle/>
                    <a:p>
                      <a:r>
                        <a:rPr lang="en-US" dirty="0"/>
                        <a:t>Students will recall significantly more detail from a psychology lesson given on a Monday morning than one given on a Friday afternoon, as measured by a class test.</a:t>
                      </a:r>
                      <a:endParaRPr lang="en-GB" dirty="0"/>
                    </a:p>
                  </a:txBody>
                  <a:tcPr/>
                </a:tc>
                <a:extLst>
                  <a:ext uri="{0D108BD9-81ED-4DB2-BD59-A6C34878D82A}">
                    <a16:rowId xmlns:a16="http://schemas.microsoft.com/office/drawing/2014/main" val="2940371447"/>
                  </a:ext>
                </a:extLst>
              </a:tr>
            </a:tbl>
          </a:graphicData>
        </a:graphic>
      </p:graphicFrame>
    </p:spTree>
    <p:extLst>
      <p:ext uri="{BB962C8B-B14F-4D97-AF65-F5344CB8AC3E}">
        <p14:creationId xmlns:p14="http://schemas.microsoft.com/office/powerpoint/2010/main" val="1478320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8068</Words>
  <Application>Microsoft Office PowerPoint</Application>
  <PresentationFormat>Widescreen</PresentationFormat>
  <Paragraphs>707</Paragraphs>
  <Slides>51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AptiferSansLTPro-Light</vt:lpstr>
      <vt:lpstr>Arial</vt:lpstr>
      <vt:lpstr>Calibri</vt:lpstr>
      <vt:lpstr>Calibri Light</vt:lpstr>
      <vt:lpstr>Gill Sans MT</vt:lpstr>
      <vt:lpstr>Wingdings</vt:lpstr>
      <vt:lpstr>Office Theme</vt:lpstr>
      <vt:lpstr>Topic 11: Research methods – How do you carry out psychological research?</vt:lpstr>
      <vt:lpstr>The Big Picture.  You should have learnt about</vt:lpstr>
      <vt:lpstr>Independent and dependent variables</vt:lpstr>
      <vt:lpstr>PowerPoint Presentation</vt:lpstr>
      <vt:lpstr>PowerPoint Presentation</vt:lpstr>
      <vt:lpstr>Hypotheses</vt:lpstr>
      <vt:lpstr>Null hypothesis</vt:lpstr>
      <vt:lpstr>Alternative (experimental) hypotheses An alternative hypothesis is a prediction of the expected outcome of a study. This is usually based on a theory.</vt:lpstr>
      <vt:lpstr>Apply it</vt:lpstr>
      <vt:lpstr>Methods of sampling</vt:lpstr>
      <vt:lpstr>PowerPoint Presentation</vt:lpstr>
      <vt:lpstr>Research and experimental designs</vt:lpstr>
      <vt:lpstr>PowerPoint Presentation</vt:lpstr>
      <vt:lpstr>Reliability and validity of qualitative and quantitative methods</vt:lpstr>
      <vt:lpstr>The ethics of psychological research </vt:lpstr>
      <vt:lpstr>Understanding research methods: Experiments</vt:lpstr>
      <vt:lpstr>PowerPoint Presentation</vt:lpstr>
      <vt:lpstr>Interviews</vt:lpstr>
      <vt:lpstr>PowerPoint Presentation</vt:lpstr>
      <vt:lpstr>Questionnaires</vt:lpstr>
      <vt:lpstr>Questionnaires</vt:lpstr>
      <vt:lpstr>Standardised instructions</vt:lpstr>
      <vt:lpstr>Example of standardised instructions</vt:lpstr>
      <vt:lpstr>Correlation</vt:lpstr>
      <vt:lpstr>Case study</vt:lpstr>
      <vt:lpstr>Observation: An observation is a research method designed to  simply observe and watch what people do in certain situations or environments. There are several different types of observation that are chosen according to the topic of investigation.</vt:lpstr>
      <vt:lpstr>PowerPoint Presentation</vt:lpstr>
      <vt:lpstr>PowerPoint Presentation</vt:lpstr>
      <vt:lpstr>PowerPoint Presentation</vt:lpstr>
      <vt:lpstr>Apply it Koko carried out a survey to find out what proportion of people said they became anxious when taking an exam. He asked 80 people: 35 said they strongly agreed to feeling anxious, 14 said they agreed, 12 said they disagreed and 19 said they strongly disagreed. Calculate the proportions for Koko, using a) fractions, b) decimal form and c) percentages. Show your workings, using 2 decimal places</vt:lpstr>
      <vt:lpstr>Primary and secondary data</vt:lpstr>
      <vt:lpstr>Qualitative and quantitative data</vt:lpstr>
      <vt:lpstr>Issues and debates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exam questions</vt:lpstr>
      <vt:lpstr>PowerPoint Presentation</vt:lpstr>
      <vt:lpstr>PowerPoint Presentation</vt:lpstr>
      <vt:lpstr>PowerPoint Presentation</vt:lpstr>
      <vt:lpstr>PowerPoint Presentation</vt:lpstr>
    </vt:vector>
  </TitlesOfParts>
  <Company>The Dorcan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4: The brain and neuropsychology – How does your brain affect you?</dc:title>
  <dc:creator>Mel SHEPHERD</dc:creator>
  <cp:lastModifiedBy>Mel SHEPHERD</cp:lastModifiedBy>
  <cp:revision>90</cp:revision>
  <dcterms:created xsi:type="dcterms:W3CDTF">2018-05-05T07:15:05Z</dcterms:created>
  <dcterms:modified xsi:type="dcterms:W3CDTF">2019-04-13T13:53:41Z</dcterms:modified>
</cp:coreProperties>
</file>