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7" r:id="rId6"/>
    <p:sldId id="269" r:id="rId7"/>
    <p:sldId id="268" r:id="rId8"/>
    <p:sldId id="270" r:id="rId9"/>
    <p:sldId id="271" r:id="rId10"/>
    <p:sldId id="272" r:id="rId11"/>
    <p:sldId id="273" r:id="rId12"/>
    <p:sldId id="274" r:id="rId13"/>
    <p:sldId id="275" r:id="rId14"/>
    <p:sldId id="262" r:id="rId15"/>
    <p:sldId id="263" r:id="rId16"/>
    <p:sldId id="264" r:id="rId17"/>
    <p:sldId id="265" r:id="rId18"/>
    <p:sldId id="276" r:id="rId19"/>
    <p:sldId id="277" r:id="rId20"/>
    <p:sldId id="278" r:id="rId21"/>
    <p:sldId id="279" r:id="rId22"/>
    <p:sldId id="280" r:id="rId23"/>
    <p:sldId id="281" r:id="rId24"/>
    <p:sldId id="282" r:id="rId25"/>
    <p:sldId id="283" r:id="rId26"/>
    <p:sldId id="284" r:id="rId27"/>
    <p:sldId id="266"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162" autoAdjust="0"/>
    <p:restoredTop sz="94660"/>
  </p:normalViewPr>
  <p:slideViewPr>
    <p:cSldViewPr snapToGrid="0">
      <p:cViewPr>
        <p:scale>
          <a:sx n="60" d="100"/>
          <a:sy n="60" d="100"/>
        </p:scale>
        <p:origin x="1008" y="3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3AC6C6C3-BAE0-4363-972B-406F6E596F6E}" type="datetimeFigureOut">
              <a:rPr lang="en-GB" smtClean="0"/>
              <a:t>05/05/2018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EE84365-7CAC-4DBA-9AEA-37F309EE1015}" type="slidenum">
              <a:rPr lang="en-GB" smtClean="0"/>
              <a:t>‹#›</a:t>
            </a:fld>
            <a:endParaRPr lang="en-GB"/>
          </a:p>
        </p:txBody>
      </p:sp>
    </p:spTree>
    <p:extLst>
      <p:ext uri="{BB962C8B-B14F-4D97-AF65-F5344CB8AC3E}">
        <p14:creationId xmlns:p14="http://schemas.microsoft.com/office/powerpoint/2010/main" val="24988850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AC6C6C3-BAE0-4363-972B-406F6E596F6E}" type="datetimeFigureOut">
              <a:rPr lang="en-GB" smtClean="0"/>
              <a:t>05/05/2018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EE84365-7CAC-4DBA-9AEA-37F309EE1015}" type="slidenum">
              <a:rPr lang="en-GB" smtClean="0"/>
              <a:t>‹#›</a:t>
            </a:fld>
            <a:endParaRPr lang="en-GB"/>
          </a:p>
        </p:txBody>
      </p:sp>
    </p:spTree>
    <p:extLst>
      <p:ext uri="{BB962C8B-B14F-4D97-AF65-F5344CB8AC3E}">
        <p14:creationId xmlns:p14="http://schemas.microsoft.com/office/powerpoint/2010/main" val="27415006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AC6C6C3-BAE0-4363-972B-406F6E596F6E}" type="datetimeFigureOut">
              <a:rPr lang="en-GB" smtClean="0"/>
              <a:t>05/05/2018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EE84365-7CAC-4DBA-9AEA-37F309EE1015}" type="slidenum">
              <a:rPr lang="en-GB" smtClean="0"/>
              <a:t>‹#›</a:t>
            </a:fld>
            <a:endParaRPr lang="en-GB"/>
          </a:p>
        </p:txBody>
      </p:sp>
    </p:spTree>
    <p:extLst>
      <p:ext uri="{BB962C8B-B14F-4D97-AF65-F5344CB8AC3E}">
        <p14:creationId xmlns:p14="http://schemas.microsoft.com/office/powerpoint/2010/main" val="25256843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AC6C6C3-BAE0-4363-972B-406F6E596F6E}" type="datetimeFigureOut">
              <a:rPr lang="en-GB" smtClean="0"/>
              <a:t>05/05/2018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EE84365-7CAC-4DBA-9AEA-37F309EE1015}" type="slidenum">
              <a:rPr lang="en-GB" smtClean="0"/>
              <a:t>‹#›</a:t>
            </a:fld>
            <a:endParaRPr lang="en-GB"/>
          </a:p>
        </p:txBody>
      </p:sp>
    </p:spTree>
    <p:extLst>
      <p:ext uri="{BB962C8B-B14F-4D97-AF65-F5344CB8AC3E}">
        <p14:creationId xmlns:p14="http://schemas.microsoft.com/office/powerpoint/2010/main" val="16914148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AC6C6C3-BAE0-4363-972B-406F6E596F6E}" type="datetimeFigureOut">
              <a:rPr lang="en-GB" smtClean="0"/>
              <a:t>05/05/2018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EE84365-7CAC-4DBA-9AEA-37F309EE1015}" type="slidenum">
              <a:rPr lang="en-GB" smtClean="0"/>
              <a:t>‹#›</a:t>
            </a:fld>
            <a:endParaRPr lang="en-GB"/>
          </a:p>
        </p:txBody>
      </p:sp>
    </p:spTree>
    <p:extLst>
      <p:ext uri="{BB962C8B-B14F-4D97-AF65-F5344CB8AC3E}">
        <p14:creationId xmlns:p14="http://schemas.microsoft.com/office/powerpoint/2010/main" val="29573567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3AC6C6C3-BAE0-4363-972B-406F6E596F6E}" type="datetimeFigureOut">
              <a:rPr lang="en-GB" smtClean="0"/>
              <a:t>05/05/2018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EE84365-7CAC-4DBA-9AEA-37F309EE1015}" type="slidenum">
              <a:rPr lang="en-GB" smtClean="0"/>
              <a:t>‹#›</a:t>
            </a:fld>
            <a:endParaRPr lang="en-GB"/>
          </a:p>
        </p:txBody>
      </p:sp>
    </p:spTree>
    <p:extLst>
      <p:ext uri="{BB962C8B-B14F-4D97-AF65-F5344CB8AC3E}">
        <p14:creationId xmlns:p14="http://schemas.microsoft.com/office/powerpoint/2010/main" val="992701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3AC6C6C3-BAE0-4363-972B-406F6E596F6E}" type="datetimeFigureOut">
              <a:rPr lang="en-GB" smtClean="0"/>
              <a:t>05/05/2018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EE84365-7CAC-4DBA-9AEA-37F309EE1015}" type="slidenum">
              <a:rPr lang="en-GB" smtClean="0"/>
              <a:t>‹#›</a:t>
            </a:fld>
            <a:endParaRPr lang="en-GB"/>
          </a:p>
        </p:txBody>
      </p:sp>
    </p:spTree>
    <p:extLst>
      <p:ext uri="{BB962C8B-B14F-4D97-AF65-F5344CB8AC3E}">
        <p14:creationId xmlns:p14="http://schemas.microsoft.com/office/powerpoint/2010/main" val="30293297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3AC6C6C3-BAE0-4363-972B-406F6E596F6E}" type="datetimeFigureOut">
              <a:rPr lang="en-GB" smtClean="0"/>
              <a:t>05/05/2018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EE84365-7CAC-4DBA-9AEA-37F309EE1015}" type="slidenum">
              <a:rPr lang="en-GB" smtClean="0"/>
              <a:t>‹#›</a:t>
            </a:fld>
            <a:endParaRPr lang="en-GB"/>
          </a:p>
        </p:txBody>
      </p:sp>
    </p:spTree>
    <p:extLst>
      <p:ext uri="{BB962C8B-B14F-4D97-AF65-F5344CB8AC3E}">
        <p14:creationId xmlns:p14="http://schemas.microsoft.com/office/powerpoint/2010/main" val="25438855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AC6C6C3-BAE0-4363-972B-406F6E596F6E}" type="datetimeFigureOut">
              <a:rPr lang="en-GB" smtClean="0"/>
              <a:t>05/05/2018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0EE84365-7CAC-4DBA-9AEA-37F309EE1015}" type="slidenum">
              <a:rPr lang="en-GB" smtClean="0"/>
              <a:t>‹#›</a:t>
            </a:fld>
            <a:endParaRPr lang="en-GB"/>
          </a:p>
        </p:txBody>
      </p:sp>
    </p:spTree>
    <p:extLst>
      <p:ext uri="{BB962C8B-B14F-4D97-AF65-F5344CB8AC3E}">
        <p14:creationId xmlns:p14="http://schemas.microsoft.com/office/powerpoint/2010/main" val="31957222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3AC6C6C3-BAE0-4363-972B-406F6E596F6E}" type="datetimeFigureOut">
              <a:rPr lang="en-GB" smtClean="0"/>
              <a:t>05/05/2018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EE84365-7CAC-4DBA-9AEA-37F309EE1015}" type="slidenum">
              <a:rPr lang="en-GB" smtClean="0"/>
              <a:t>‹#›</a:t>
            </a:fld>
            <a:endParaRPr lang="en-GB"/>
          </a:p>
        </p:txBody>
      </p:sp>
    </p:spTree>
    <p:extLst>
      <p:ext uri="{BB962C8B-B14F-4D97-AF65-F5344CB8AC3E}">
        <p14:creationId xmlns:p14="http://schemas.microsoft.com/office/powerpoint/2010/main" val="28748216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3AC6C6C3-BAE0-4363-972B-406F6E596F6E}" type="datetimeFigureOut">
              <a:rPr lang="en-GB" smtClean="0"/>
              <a:t>05/05/2018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EE84365-7CAC-4DBA-9AEA-37F309EE1015}" type="slidenum">
              <a:rPr lang="en-GB" smtClean="0"/>
              <a:t>‹#›</a:t>
            </a:fld>
            <a:endParaRPr lang="en-GB"/>
          </a:p>
        </p:txBody>
      </p:sp>
    </p:spTree>
    <p:extLst>
      <p:ext uri="{BB962C8B-B14F-4D97-AF65-F5344CB8AC3E}">
        <p14:creationId xmlns:p14="http://schemas.microsoft.com/office/powerpoint/2010/main" val="20341130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AC6C6C3-BAE0-4363-972B-406F6E596F6E}" type="datetimeFigureOut">
              <a:rPr lang="en-GB" smtClean="0"/>
              <a:t>05/05/2018</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EE84365-7CAC-4DBA-9AEA-37F309EE1015}" type="slidenum">
              <a:rPr lang="en-GB" smtClean="0"/>
              <a:t>‹#›</a:t>
            </a:fld>
            <a:endParaRPr lang="en-GB"/>
          </a:p>
        </p:txBody>
      </p:sp>
    </p:spTree>
    <p:extLst>
      <p:ext uri="{BB962C8B-B14F-4D97-AF65-F5344CB8AC3E}">
        <p14:creationId xmlns:p14="http://schemas.microsoft.com/office/powerpoint/2010/main" val="6866257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9.xml"/><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8.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00" y="992777"/>
            <a:ext cx="9644743" cy="251718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ctrTitle"/>
          </p:nvPr>
        </p:nvSpPr>
        <p:spPr>
          <a:xfrm>
            <a:off x="1523999" y="1122363"/>
            <a:ext cx="9501051" cy="2387600"/>
          </a:xfrm>
        </p:spPr>
        <p:txBody>
          <a:bodyPr>
            <a:normAutofit fontScale="90000"/>
          </a:bodyPr>
          <a:lstStyle/>
          <a:p>
            <a:r>
              <a:rPr lang="en-GB" dirty="0" smtClean="0"/>
              <a:t>Topic </a:t>
            </a:r>
            <a:r>
              <a:rPr lang="en-GB" dirty="0" smtClean="0"/>
              <a:t>4: The brain and neuropsychology – How does your brain affect </a:t>
            </a:r>
            <a:r>
              <a:rPr lang="en-GB" dirty="0" smtClean="0"/>
              <a:t>you?</a:t>
            </a:r>
            <a:endParaRPr lang="en-GB" dirty="0"/>
          </a:p>
        </p:txBody>
      </p:sp>
      <p:sp>
        <p:nvSpPr>
          <p:cNvPr id="3" name="Subtitle 2"/>
          <p:cNvSpPr>
            <a:spLocks noGrp="1"/>
          </p:cNvSpPr>
          <p:nvPr>
            <p:ph type="subTitle" idx="1"/>
          </p:nvPr>
        </p:nvSpPr>
        <p:spPr>
          <a:xfrm>
            <a:off x="1524000" y="4180114"/>
            <a:ext cx="9144000" cy="1143000"/>
          </a:xfrm>
        </p:spPr>
        <p:txBody>
          <a:bodyPr/>
          <a:lstStyle/>
          <a:p>
            <a:r>
              <a:rPr lang="en-GB" dirty="0" smtClean="0"/>
              <a:t>Revision work book.   NAME: ___________________</a:t>
            </a:r>
            <a:endParaRPr lang="en-GB" dirty="0"/>
          </a:p>
        </p:txBody>
      </p:sp>
      <p:sp>
        <p:nvSpPr>
          <p:cNvPr id="5" name="Rectangle 4"/>
          <p:cNvSpPr/>
          <p:nvPr/>
        </p:nvSpPr>
        <p:spPr>
          <a:xfrm>
            <a:off x="2429691" y="3984171"/>
            <a:ext cx="7432766" cy="90133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p:cNvPicPr>
            <a:picLocks noChangeAspect="1"/>
          </p:cNvPicPr>
          <p:nvPr/>
        </p:nvPicPr>
        <p:blipFill>
          <a:blip r:embed="rId2"/>
          <a:stretch>
            <a:fillRect/>
          </a:stretch>
        </p:blipFill>
        <p:spPr>
          <a:xfrm>
            <a:off x="280760" y="4089626"/>
            <a:ext cx="1847850" cy="2466975"/>
          </a:xfrm>
          <a:prstGeom prst="rect">
            <a:avLst/>
          </a:prstGeom>
        </p:spPr>
      </p:pic>
      <p:pic>
        <p:nvPicPr>
          <p:cNvPr id="7" name="Picture 6"/>
          <p:cNvPicPr>
            <a:picLocks noChangeAspect="1"/>
          </p:cNvPicPr>
          <p:nvPr/>
        </p:nvPicPr>
        <p:blipFill>
          <a:blip r:embed="rId3"/>
          <a:stretch>
            <a:fillRect/>
          </a:stretch>
        </p:blipFill>
        <p:spPr>
          <a:xfrm>
            <a:off x="9862457" y="5260503"/>
            <a:ext cx="2089150" cy="1465523"/>
          </a:xfrm>
          <a:prstGeom prst="rect">
            <a:avLst/>
          </a:prstGeom>
        </p:spPr>
      </p:pic>
    </p:spTree>
    <p:extLst>
      <p:ext uri="{BB962C8B-B14F-4D97-AF65-F5344CB8AC3E}">
        <p14:creationId xmlns:p14="http://schemas.microsoft.com/office/powerpoint/2010/main" val="221150431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503" y="507999"/>
            <a:ext cx="3932237" cy="587830"/>
          </a:xfrm>
        </p:spPr>
        <p:txBody>
          <a:bodyPr>
            <a:normAutofit fontScale="90000"/>
          </a:bodyPr>
          <a:lstStyle/>
          <a:p>
            <a:r>
              <a:rPr lang="en-GB" dirty="0" smtClean="0"/>
              <a:t>The function of neurotransmitters</a:t>
            </a:r>
            <a:endParaRPr lang="en-GB"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972854190"/>
              </p:ext>
            </p:extLst>
          </p:nvPr>
        </p:nvGraphicFramePr>
        <p:xfrm>
          <a:off x="5662160" y="457200"/>
          <a:ext cx="6172200" cy="3388360"/>
        </p:xfrm>
        <a:graphic>
          <a:graphicData uri="http://schemas.openxmlformats.org/drawingml/2006/table">
            <a:tbl>
              <a:tblPr firstRow="1" bandRow="1">
                <a:tableStyleId>{5940675A-B579-460E-94D1-54222C63F5DA}</a:tableStyleId>
              </a:tblPr>
              <a:tblGrid>
                <a:gridCol w="3086100">
                  <a:extLst>
                    <a:ext uri="{9D8B030D-6E8A-4147-A177-3AD203B41FA5}">
                      <a16:colId xmlns:a16="http://schemas.microsoft.com/office/drawing/2014/main" val="2531068865"/>
                    </a:ext>
                  </a:extLst>
                </a:gridCol>
                <a:gridCol w="3086100">
                  <a:extLst>
                    <a:ext uri="{9D8B030D-6E8A-4147-A177-3AD203B41FA5}">
                      <a16:colId xmlns:a16="http://schemas.microsoft.com/office/drawing/2014/main" val="332278066"/>
                    </a:ext>
                  </a:extLst>
                </a:gridCol>
              </a:tblGrid>
              <a:tr h="370840">
                <a:tc>
                  <a:txBody>
                    <a:bodyPr/>
                    <a:lstStyle/>
                    <a:p>
                      <a:r>
                        <a:rPr lang="en-GB" dirty="0" smtClean="0"/>
                        <a:t>Neurotransmitter</a:t>
                      </a:r>
                      <a:endParaRPr lang="en-GB" dirty="0"/>
                    </a:p>
                  </a:txBody>
                  <a:tcPr/>
                </a:tc>
                <a:tc>
                  <a:txBody>
                    <a:bodyPr/>
                    <a:lstStyle/>
                    <a:p>
                      <a:r>
                        <a:rPr lang="en-GB" dirty="0" smtClean="0"/>
                        <a:t>Example of what it does</a:t>
                      </a:r>
                      <a:endParaRPr lang="en-GB" dirty="0"/>
                    </a:p>
                  </a:txBody>
                  <a:tcPr/>
                </a:tc>
                <a:extLst>
                  <a:ext uri="{0D108BD9-81ED-4DB2-BD59-A6C34878D82A}">
                    <a16:rowId xmlns:a16="http://schemas.microsoft.com/office/drawing/2014/main" val="725358919"/>
                  </a:ext>
                </a:extLst>
              </a:tr>
              <a:tr h="370840">
                <a:tc>
                  <a:txBody>
                    <a:bodyPr/>
                    <a:lstStyle/>
                    <a:p>
                      <a:r>
                        <a:rPr lang="en-GB" dirty="0" smtClean="0"/>
                        <a:t>Dopamine</a:t>
                      </a:r>
                      <a:endParaRPr lang="en-GB" dirty="0"/>
                    </a:p>
                  </a:txBody>
                  <a:tcPr/>
                </a:tc>
                <a:tc>
                  <a:txBody>
                    <a:bodyPr/>
                    <a:lstStyle/>
                    <a:p>
                      <a:r>
                        <a:rPr lang="en-GB" dirty="0" smtClean="0"/>
                        <a:t>Plays</a:t>
                      </a:r>
                      <a:r>
                        <a:rPr lang="en-GB" baseline="0" dirty="0" smtClean="0"/>
                        <a:t> a role in attention and learning. Not enough dopamine can make it difficult to concentrate on tasks.</a:t>
                      </a:r>
                      <a:endParaRPr lang="en-GB" dirty="0"/>
                    </a:p>
                  </a:txBody>
                  <a:tcPr/>
                </a:tc>
                <a:extLst>
                  <a:ext uri="{0D108BD9-81ED-4DB2-BD59-A6C34878D82A}">
                    <a16:rowId xmlns:a16="http://schemas.microsoft.com/office/drawing/2014/main" val="2639805934"/>
                  </a:ext>
                </a:extLst>
              </a:tr>
              <a:tr h="370840">
                <a:tc>
                  <a:txBody>
                    <a:bodyPr/>
                    <a:lstStyle/>
                    <a:p>
                      <a:r>
                        <a:rPr lang="en-GB" dirty="0" smtClean="0"/>
                        <a:t>Serotonin</a:t>
                      </a:r>
                      <a:endParaRPr lang="en-GB" dirty="0"/>
                    </a:p>
                  </a:txBody>
                  <a:tcPr/>
                </a:tc>
                <a:tc>
                  <a:txBody>
                    <a:bodyPr/>
                    <a:lstStyle/>
                    <a:p>
                      <a:r>
                        <a:rPr lang="en-GB" dirty="0" smtClean="0"/>
                        <a:t>Plays</a:t>
                      </a:r>
                      <a:r>
                        <a:rPr lang="en-GB" baseline="0" dirty="0" smtClean="0"/>
                        <a:t> a role in mood.  Too little serotonin can make people feel depressed.</a:t>
                      </a:r>
                      <a:endParaRPr lang="en-GB" dirty="0"/>
                    </a:p>
                  </a:txBody>
                  <a:tcPr/>
                </a:tc>
                <a:extLst>
                  <a:ext uri="{0D108BD9-81ED-4DB2-BD59-A6C34878D82A}">
                    <a16:rowId xmlns:a16="http://schemas.microsoft.com/office/drawing/2014/main" val="1056912849"/>
                  </a:ext>
                </a:extLst>
              </a:tr>
              <a:tr h="370840">
                <a:tc>
                  <a:txBody>
                    <a:bodyPr/>
                    <a:lstStyle/>
                    <a:p>
                      <a:r>
                        <a:rPr lang="en-GB" dirty="0" smtClean="0"/>
                        <a:t>GABA (gamma-aminobutyric acid)</a:t>
                      </a:r>
                      <a:endParaRPr lang="en-GB" dirty="0"/>
                    </a:p>
                  </a:txBody>
                  <a:tcPr/>
                </a:tc>
                <a:tc>
                  <a:txBody>
                    <a:bodyPr/>
                    <a:lstStyle/>
                    <a:p>
                      <a:r>
                        <a:rPr lang="en-GB" dirty="0" smtClean="0"/>
                        <a:t>Plays</a:t>
                      </a:r>
                      <a:r>
                        <a:rPr lang="en-GB" baseline="0" dirty="0" smtClean="0"/>
                        <a:t> a role in calming us down. When we feel stressed we produce GABA to relax us.</a:t>
                      </a:r>
                      <a:endParaRPr lang="en-GB" dirty="0"/>
                    </a:p>
                  </a:txBody>
                  <a:tcPr/>
                </a:tc>
                <a:extLst>
                  <a:ext uri="{0D108BD9-81ED-4DB2-BD59-A6C34878D82A}">
                    <a16:rowId xmlns:a16="http://schemas.microsoft.com/office/drawing/2014/main" val="3738120971"/>
                  </a:ext>
                </a:extLst>
              </a:tr>
            </a:tbl>
          </a:graphicData>
        </a:graphic>
      </p:graphicFrame>
      <p:sp>
        <p:nvSpPr>
          <p:cNvPr id="4" name="Text Placeholder 3"/>
          <p:cNvSpPr>
            <a:spLocks noGrp="1"/>
          </p:cNvSpPr>
          <p:nvPr>
            <p:ph type="body" sz="half" idx="2"/>
          </p:nvPr>
        </p:nvSpPr>
        <p:spPr>
          <a:xfrm>
            <a:off x="302760" y="1422399"/>
            <a:ext cx="4849811" cy="3811588"/>
          </a:xfrm>
        </p:spPr>
        <p:txBody>
          <a:bodyPr>
            <a:normAutofit/>
          </a:bodyPr>
          <a:lstStyle/>
          <a:p>
            <a:r>
              <a:rPr lang="en-GB" dirty="0" smtClean="0"/>
              <a:t>Neurotransmitters are chemicals that are released from neurons (also called nerve cells) to help them pass messages from one cell to another.  There are different types of neurotransmitters that all have different jobs inside the nervous system.</a:t>
            </a:r>
          </a:p>
          <a:p>
            <a:r>
              <a:rPr lang="en-GB" dirty="0" smtClean="0"/>
              <a:t>Neurotransmitters are released when a nerve impulse reaches the end of a nerve fibre.  The neurotransmitter is then picked up by another neuron to receive the message and possibly continue the nerve impulse.</a:t>
            </a:r>
            <a:endParaRPr lang="en-GB" dirty="0"/>
          </a:p>
        </p:txBody>
      </p:sp>
      <p:sp>
        <p:nvSpPr>
          <p:cNvPr id="6" name="Rounded Rectangle 5"/>
          <p:cNvSpPr/>
          <p:nvPr/>
        </p:nvSpPr>
        <p:spPr>
          <a:xfrm>
            <a:off x="302760" y="130629"/>
            <a:ext cx="3529011" cy="91440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p:cNvPicPr>
            <a:picLocks noChangeAspect="1"/>
          </p:cNvPicPr>
          <p:nvPr/>
        </p:nvPicPr>
        <p:blipFill>
          <a:blip r:embed="rId2"/>
          <a:stretch>
            <a:fillRect/>
          </a:stretch>
        </p:blipFill>
        <p:spPr>
          <a:xfrm>
            <a:off x="8287657" y="4155036"/>
            <a:ext cx="3764417" cy="2477993"/>
          </a:xfrm>
          <a:prstGeom prst="rect">
            <a:avLst/>
          </a:prstGeom>
        </p:spPr>
      </p:pic>
      <p:sp>
        <p:nvSpPr>
          <p:cNvPr id="8" name="Rectangle 7"/>
          <p:cNvSpPr/>
          <p:nvPr/>
        </p:nvSpPr>
        <p:spPr>
          <a:xfrm>
            <a:off x="302760" y="1262743"/>
            <a:ext cx="4849811" cy="258281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ounded Rectangle 8"/>
          <p:cNvSpPr/>
          <p:nvPr/>
        </p:nvSpPr>
        <p:spPr>
          <a:xfrm>
            <a:off x="302760" y="4093029"/>
            <a:ext cx="7984897" cy="254000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600" b="1" dirty="0" smtClean="0">
                <a:solidFill>
                  <a:schemeClr val="tx1"/>
                </a:solidFill>
              </a:rPr>
              <a:t>Apply it</a:t>
            </a:r>
            <a:r>
              <a:rPr lang="en-GB" sz="1600" dirty="0" smtClean="0">
                <a:solidFill>
                  <a:schemeClr val="tx1"/>
                </a:solidFill>
              </a:rPr>
              <a:t>.  Jana has been given some medication to treat her depression.  The drug she has been given will affect her CNS by influencing the amount of the neurotransmitter serotonin that is available.</a:t>
            </a:r>
          </a:p>
          <a:p>
            <a:r>
              <a:rPr lang="en-GB" sz="1600" b="1" dirty="0" smtClean="0">
                <a:solidFill>
                  <a:schemeClr val="tx1"/>
                </a:solidFill>
              </a:rPr>
              <a:t>Explain the role of neurotransmitters, making sure you refer to Jana in your answer.  (2 marks)</a:t>
            </a:r>
            <a:endParaRPr lang="en-GB" sz="1600" b="1" dirty="0">
              <a:solidFill>
                <a:schemeClr val="tx1"/>
              </a:solidFill>
            </a:endParaRPr>
          </a:p>
        </p:txBody>
      </p:sp>
    </p:spTree>
    <p:extLst>
      <p:ext uri="{BB962C8B-B14F-4D97-AF65-F5344CB8AC3E}">
        <p14:creationId xmlns:p14="http://schemas.microsoft.com/office/powerpoint/2010/main" val="40980927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1159" y="391878"/>
            <a:ext cx="3932237" cy="486229"/>
          </a:xfrm>
        </p:spPr>
        <p:txBody>
          <a:bodyPr>
            <a:normAutofit fontScale="90000"/>
          </a:bodyPr>
          <a:lstStyle/>
          <a:p>
            <a:r>
              <a:rPr lang="en-GB" dirty="0" smtClean="0"/>
              <a:t>Synaptic functioning</a:t>
            </a:r>
            <a:endParaRPr lang="en-GB"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416866025"/>
              </p:ext>
            </p:extLst>
          </p:nvPr>
        </p:nvGraphicFramePr>
        <p:xfrm>
          <a:off x="5334952" y="457196"/>
          <a:ext cx="6653847" cy="6059717"/>
        </p:xfrm>
        <a:graphic>
          <a:graphicData uri="http://schemas.openxmlformats.org/drawingml/2006/table">
            <a:tbl>
              <a:tblPr firstRow="1" firstCol="1" bandRow="1"/>
              <a:tblGrid>
                <a:gridCol w="282223">
                  <a:extLst>
                    <a:ext uri="{9D8B030D-6E8A-4147-A177-3AD203B41FA5}">
                      <a16:colId xmlns:a16="http://schemas.microsoft.com/office/drawing/2014/main" val="1420201218"/>
                    </a:ext>
                  </a:extLst>
                </a:gridCol>
                <a:gridCol w="6371624">
                  <a:extLst>
                    <a:ext uri="{9D8B030D-6E8A-4147-A177-3AD203B41FA5}">
                      <a16:colId xmlns:a16="http://schemas.microsoft.com/office/drawing/2014/main" val="4216087976"/>
                    </a:ext>
                  </a:extLst>
                </a:gridCol>
              </a:tblGrid>
              <a:tr h="757465">
                <a:tc>
                  <a:txBody>
                    <a:bodyPr/>
                    <a:lstStyle/>
                    <a:p>
                      <a:pPr>
                        <a:spcAft>
                          <a:spcPts val="0"/>
                        </a:spcAft>
                      </a:pPr>
                      <a:r>
                        <a:rPr lang="en-GB" sz="1600">
                          <a:effectLst/>
                          <a:latin typeface="Gill Sans MT" panose="020B0502020104020203" pitchFamily="34" charset="0"/>
                          <a:ea typeface="Calibri" panose="020F0502020204030204" pitchFamily="34" charset="0"/>
                          <a:cs typeface="Times New Roman" panose="02020603050405020304" pitchFamily="18" charset="0"/>
                        </a:rPr>
                        <a:t>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600" dirty="0">
                          <a:effectLst/>
                          <a:latin typeface="Gill Sans MT" panose="020B0502020104020203" pitchFamily="34" charset="0"/>
                          <a:ea typeface="Calibri" panose="020F0502020204030204" pitchFamily="34" charset="0"/>
                          <a:cs typeface="Times New Roman" panose="02020603050405020304" pitchFamily="18" charset="0"/>
                        </a:rPr>
                        <a:t>An electrical impulse is triggered from the cell of one neuron then travels down the axon to the end. The impulse is also called action potential.</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12399515"/>
                  </a:ext>
                </a:extLst>
              </a:tr>
              <a:tr h="1136196">
                <a:tc>
                  <a:txBody>
                    <a:bodyPr/>
                    <a:lstStyle/>
                    <a:p>
                      <a:pPr>
                        <a:spcAft>
                          <a:spcPts val="0"/>
                        </a:spcAft>
                      </a:pPr>
                      <a:r>
                        <a:rPr lang="en-GB" sz="1600">
                          <a:effectLst/>
                          <a:latin typeface="Gill Sans MT" panose="020B0502020104020203" pitchFamily="34" charset="0"/>
                          <a:ea typeface="Calibri" panose="020F0502020204030204" pitchFamily="34" charset="0"/>
                          <a:cs typeface="Times New Roman" panose="02020603050405020304" pitchFamily="18" charset="0"/>
                        </a:rPr>
                        <a:t>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600" dirty="0">
                          <a:effectLst/>
                          <a:latin typeface="Gill Sans MT" panose="020B0502020104020203" pitchFamily="34" charset="0"/>
                          <a:ea typeface="Calibri" panose="020F0502020204030204" pitchFamily="34" charset="0"/>
                          <a:cs typeface="Times New Roman" panose="02020603050405020304" pitchFamily="18" charset="0"/>
                        </a:rPr>
                        <a:t>When the impulse gets to the end of the axon it releases a chemical, called a neurotransmitter that is found in the terminal buttons at the end of the axon.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49376249"/>
                  </a:ext>
                </a:extLst>
              </a:tr>
              <a:tr h="757465">
                <a:tc>
                  <a:txBody>
                    <a:bodyPr/>
                    <a:lstStyle/>
                    <a:p>
                      <a:pPr>
                        <a:spcAft>
                          <a:spcPts val="0"/>
                        </a:spcAft>
                      </a:pPr>
                      <a:r>
                        <a:rPr lang="en-GB" sz="1600">
                          <a:effectLst/>
                          <a:latin typeface="Gill Sans MT" panose="020B0502020104020203" pitchFamily="34" charset="0"/>
                          <a:ea typeface="Calibri" panose="020F0502020204030204" pitchFamily="34" charset="0"/>
                          <a:cs typeface="Times New Roman" panose="02020603050405020304" pitchFamily="18" charset="0"/>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600" dirty="0">
                          <a:effectLst/>
                          <a:latin typeface="Gill Sans MT" panose="020B0502020104020203" pitchFamily="34" charset="0"/>
                          <a:ea typeface="Calibri" panose="020F0502020204030204" pitchFamily="34" charset="0"/>
                          <a:cs typeface="Times New Roman" panose="02020603050405020304" pitchFamily="18" charset="0"/>
                        </a:rPr>
                        <a:t>This neurotransmitter has to cross a gap, called the synapse or synaptic gap, to get to the dendrites of the next neuron to continue the message.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34509862"/>
                  </a:ext>
                </a:extLst>
              </a:tr>
              <a:tr h="757465">
                <a:tc>
                  <a:txBody>
                    <a:bodyPr/>
                    <a:lstStyle/>
                    <a:p>
                      <a:pPr>
                        <a:spcAft>
                          <a:spcPts val="0"/>
                        </a:spcAft>
                      </a:pPr>
                      <a:r>
                        <a:rPr lang="en-GB" sz="1600">
                          <a:effectLst/>
                          <a:latin typeface="Gill Sans MT" panose="020B0502020104020203" pitchFamily="34" charset="0"/>
                          <a:ea typeface="Calibri" panose="020F0502020204030204" pitchFamily="34" charset="0"/>
                          <a:cs typeface="Times New Roman" panose="02020603050405020304" pitchFamily="18" charset="0"/>
                        </a:rPr>
                        <a:t>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600" dirty="0">
                          <a:effectLst/>
                          <a:latin typeface="Gill Sans MT" panose="020B0502020104020203" pitchFamily="34" charset="0"/>
                          <a:ea typeface="Calibri" panose="020F0502020204030204" pitchFamily="34" charset="0"/>
                          <a:cs typeface="Times New Roman" panose="02020603050405020304" pitchFamily="18" charset="0"/>
                        </a:rPr>
                        <a:t>The neurotransmitter, released by the impulse, goes into the gap – where it could be taken up by the dendrites or could be lost.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05741521"/>
                  </a:ext>
                </a:extLst>
              </a:tr>
              <a:tr h="757465">
                <a:tc>
                  <a:txBody>
                    <a:bodyPr/>
                    <a:lstStyle/>
                    <a:p>
                      <a:pPr>
                        <a:spcAft>
                          <a:spcPts val="0"/>
                        </a:spcAft>
                      </a:pPr>
                      <a:r>
                        <a:rPr lang="en-GB" sz="1600">
                          <a:effectLst/>
                          <a:latin typeface="Gill Sans MT" panose="020B0502020104020203" pitchFamily="34" charset="0"/>
                          <a:ea typeface="Calibri" panose="020F0502020204030204" pitchFamily="34" charset="0"/>
                          <a:cs typeface="Times New Roman" panose="02020603050405020304" pitchFamily="18" charset="0"/>
                        </a:rPr>
                        <a:t>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600" dirty="0">
                          <a:effectLst/>
                          <a:latin typeface="Gill Sans MT" panose="020B0502020104020203" pitchFamily="34" charset="0"/>
                          <a:ea typeface="Calibri" panose="020F0502020204030204" pitchFamily="34" charset="0"/>
                          <a:cs typeface="Times New Roman" panose="02020603050405020304" pitchFamily="18" charset="0"/>
                        </a:rPr>
                        <a:t>If the receptors at the dendrites of the next neuron are ‘suitable’ to receive the neurotransmitter that is in the gap, then the chemical gets picked up.</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51791404"/>
                  </a:ext>
                </a:extLst>
              </a:tr>
              <a:tr h="1136196">
                <a:tc>
                  <a:txBody>
                    <a:bodyPr/>
                    <a:lstStyle/>
                    <a:p>
                      <a:pPr>
                        <a:spcAft>
                          <a:spcPts val="0"/>
                        </a:spcAft>
                      </a:pPr>
                      <a:r>
                        <a:rPr lang="en-GB" sz="1600">
                          <a:effectLst/>
                          <a:latin typeface="Gill Sans MT" panose="020B0502020104020203" pitchFamily="34" charset="0"/>
                          <a:ea typeface="Calibri" panose="020F0502020204030204" pitchFamily="34" charset="0"/>
                          <a:cs typeface="Times New Roman" panose="02020603050405020304" pitchFamily="18" charset="0"/>
                        </a:rPr>
                        <a:t>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600" dirty="0">
                          <a:effectLst/>
                          <a:latin typeface="Gill Sans MT" panose="020B0502020104020203" pitchFamily="34" charset="0"/>
                          <a:ea typeface="Calibri" panose="020F0502020204030204" pitchFamily="34" charset="0"/>
                          <a:cs typeface="Times New Roman" panose="02020603050405020304" pitchFamily="18" charset="0"/>
                        </a:rPr>
                        <a:t>The neurotransmitter sets off an electrical signal (by changing the chemical balance at the receptor) and then it drops back into the synaptic gap where it can be taken back up to be used again.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95642311"/>
                  </a:ext>
                </a:extLst>
              </a:tr>
              <a:tr h="757465">
                <a:tc>
                  <a:txBody>
                    <a:bodyPr/>
                    <a:lstStyle/>
                    <a:p>
                      <a:pPr>
                        <a:spcAft>
                          <a:spcPts val="0"/>
                        </a:spcAft>
                      </a:pPr>
                      <a:r>
                        <a:rPr lang="en-GB" sz="1600">
                          <a:effectLst/>
                          <a:latin typeface="Gill Sans MT" panose="020B0502020104020203" pitchFamily="34" charset="0"/>
                          <a:ea typeface="Calibri" panose="020F0502020204030204" pitchFamily="34" charset="0"/>
                          <a:cs typeface="Times New Roman" panose="02020603050405020304" pitchFamily="18" charset="0"/>
                        </a:rPr>
                        <a:t>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600" dirty="0">
                          <a:effectLst/>
                          <a:latin typeface="Gill Sans MT" panose="020B0502020104020203" pitchFamily="34" charset="0"/>
                          <a:ea typeface="Calibri" panose="020F0502020204030204" pitchFamily="34" charset="0"/>
                          <a:cs typeface="Times New Roman" panose="02020603050405020304" pitchFamily="18" charset="0"/>
                        </a:rPr>
                        <a:t>The change in chemical balance (from the receptors) triggers an electrical impulse from the cell body, which then travels down to the end of the axon.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45004698"/>
                  </a:ext>
                </a:extLst>
              </a:tr>
            </a:tbl>
          </a:graphicData>
        </a:graphic>
      </p:graphicFrame>
      <p:sp>
        <p:nvSpPr>
          <p:cNvPr id="4" name="Text Placeholder 3"/>
          <p:cNvSpPr>
            <a:spLocks noGrp="1"/>
          </p:cNvSpPr>
          <p:nvPr>
            <p:ph type="body" sz="half" idx="2"/>
          </p:nvPr>
        </p:nvSpPr>
        <p:spPr>
          <a:xfrm>
            <a:off x="465023" y="1462313"/>
            <a:ext cx="4467225" cy="4461102"/>
          </a:xfrm>
        </p:spPr>
        <p:txBody>
          <a:bodyPr/>
          <a:lstStyle/>
          <a:p>
            <a:r>
              <a:rPr lang="en-GB" dirty="0" smtClean="0"/>
              <a:t>Apply it</a:t>
            </a:r>
          </a:p>
          <a:p>
            <a:r>
              <a:rPr lang="en-US" dirty="0" smtClean="0"/>
              <a:t>Neurons are the cells that make up our nervous system and communicate with one another to send messages around the brain and body.  How do neurons communicate with one another?  You can use a diagram to help you explain your answer. [5 marks]</a:t>
            </a:r>
          </a:p>
          <a:p>
            <a:endParaRPr lang="en-GB" dirty="0"/>
          </a:p>
        </p:txBody>
      </p:sp>
      <p:sp>
        <p:nvSpPr>
          <p:cNvPr id="6" name="Rounded Rectangle 5"/>
          <p:cNvSpPr/>
          <p:nvPr/>
        </p:nvSpPr>
        <p:spPr>
          <a:xfrm>
            <a:off x="201158" y="177792"/>
            <a:ext cx="3238727" cy="91440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ounded Rectangle 6"/>
          <p:cNvSpPr/>
          <p:nvPr/>
        </p:nvSpPr>
        <p:spPr>
          <a:xfrm>
            <a:off x="201158" y="1291771"/>
            <a:ext cx="4994956" cy="5428343"/>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2718461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8245" y="312057"/>
            <a:ext cx="3932237" cy="863600"/>
          </a:xfrm>
        </p:spPr>
        <p:txBody>
          <a:bodyPr>
            <a:normAutofit fontScale="90000"/>
          </a:bodyPr>
          <a:lstStyle/>
          <a:p>
            <a:r>
              <a:rPr lang="en-GB" dirty="0" smtClean="0"/>
              <a:t>The impact of neurological damage</a:t>
            </a:r>
            <a:endParaRPr lang="en-GB" dirty="0"/>
          </a:p>
        </p:txBody>
      </p:sp>
      <p:sp>
        <p:nvSpPr>
          <p:cNvPr id="3" name="Content Placeholder 2"/>
          <p:cNvSpPr>
            <a:spLocks noGrp="1"/>
          </p:cNvSpPr>
          <p:nvPr>
            <p:ph idx="1"/>
          </p:nvPr>
        </p:nvSpPr>
        <p:spPr>
          <a:xfrm>
            <a:off x="4631645" y="740228"/>
            <a:ext cx="7124926" cy="5660571"/>
          </a:xfrm>
        </p:spPr>
        <p:txBody>
          <a:bodyPr>
            <a:noAutofit/>
          </a:bodyPr>
          <a:lstStyle/>
          <a:p>
            <a:pPr marL="0" indent="0">
              <a:buNone/>
            </a:pPr>
            <a:r>
              <a:rPr lang="en-GB" sz="2000" dirty="0" smtClean="0"/>
              <a:t>Neurological damage refers to any kind of damage to parts of the nervous system.  The brain is an important part of our central nervous system; if it is damaged, the messages that would normally be passed around in the nervous system might be interrupted.  It could be that a large part of the brain is damaged, meaning that the neurons that would usually have a specific function are no longer working.  Alternatively, the damage could be on a smaller scale, where a few neurons in a larger network of neurons are damaged and are not working properly.  Either way, the normal functions of the brain might not be possible. This can have a significant impact on how a person thinks or behaves.</a:t>
            </a:r>
          </a:p>
          <a:p>
            <a:pPr marL="0" indent="0">
              <a:buNone/>
            </a:pPr>
            <a:endParaRPr lang="en-GB" sz="2000" dirty="0"/>
          </a:p>
          <a:p>
            <a:pPr marL="0" indent="0">
              <a:buNone/>
            </a:pPr>
            <a:r>
              <a:rPr lang="en-GB" sz="2000" dirty="0" smtClean="0"/>
              <a:t>Two examples of how the brain’s ability to process information (thoughts/understanding) is affected by brain damage are </a:t>
            </a:r>
            <a:r>
              <a:rPr lang="en-GB" sz="2000" b="1" dirty="0" smtClean="0"/>
              <a:t>visual agnosia </a:t>
            </a:r>
            <a:r>
              <a:rPr lang="en-GB" sz="2000" dirty="0" smtClean="0"/>
              <a:t>and </a:t>
            </a:r>
            <a:r>
              <a:rPr lang="en-GB" sz="2000" b="1" dirty="0" smtClean="0"/>
              <a:t>prosopagnosia</a:t>
            </a:r>
            <a:r>
              <a:rPr lang="en-GB" sz="2000" dirty="0" smtClean="0"/>
              <a:t>.</a:t>
            </a:r>
          </a:p>
          <a:p>
            <a:pPr marL="0" indent="0">
              <a:buNone/>
            </a:pPr>
            <a:r>
              <a:rPr lang="en-GB" sz="2000" dirty="0" smtClean="0"/>
              <a:t>Damage to the </a:t>
            </a:r>
            <a:r>
              <a:rPr lang="en-GB" sz="2000" b="1" dirty="0" smtClean="0"/>
              <a:t>pre-frontal cortex </a:t>
            </a:r>
            <a:r>
              <a:rPr lang="en-GB" sz="2000" dirty="0" smtClean="0"/>
              <a:t>in the brain also effects behaviour.</a:t>
            </a:r>
            <a:endParaRPr lang="en-GB" sz="2000" dirty="0"/>
          </a:p>
        </p:txBody>
      </p:sp>
      <p:sp>
        <p:nvSpPr>
          <p:cNvPr id="4" name="Text Placeholder 3"/>
          <p:cNvSpPr>
            <a:spLocks noGrp="1"/>
          </p:cNvSpPr>
          <p:nvPr>
            <p:ph type="body" sz="half" idx="2"/>
          </p:nvPr>
        </p:nvSpPr>
        <p:spPr>
          <a:xfrm>
            <a:off x="288245" y="1518443"/>
            <a:ext cx="3932237" cy="3811588"/>
          </a:xfrm>
        </p:spPr>
        <p:txBody>
          <a:bodyPr/>
          <a:lstStyle/>
          <a:p>
            <a:r>
              <a:rPr lang="en-GB" b="1" dirty="0" smtClean="0"/>
              <a:t>Key terms:</a:t>
            </a:r>
          </a:p>
          <a:p>
            <a:r>
              <a:rPr lang="en-GB" b="1" dirty="0" smtClean="0"/>
              <a:t>Neurological damage</a:t>
            </a:r>
          </a:p>
          <a:p>
            <a:r>
              <a:rPr lang="en-GB" b="1" dirty="0" smtClean="0"/>
              <a:t>Visual agnosia</a:t>
            </a:r>
          </a:p>
          <a:p>
            <a:r>
              <a:rPr lang="en-GB" b="1" dirty="0" smtClean="0"/>
              <a:t>Prosopagnosia</a:t>
            </a:r>
          </a:p>
          <a:p>
            <a:r>
              <a:rPr lang="en-GB" b="1" dirty="0" smtClean="0"/>
              <a:t>Pre-frontal cortex</a:t>
            </a:r>
          </a:p>
          <a:p>
            <a:r>
              <a:rPr lang="en-GB" b="1" dirty="0" smtClean="0"/>
              <a:t>Agnosia</a:t>
            </a:r>
          </a:p>
          <a:p>
            <a:r>
              <a:rPr lang="en-GB" b="1" dirty="0" smtClean="0"/>
              <a:t>Fusiform face area (FFA)</a:t>
            </a:r>
            <a:endParaRPr lang="en-GB" b="1" dirty="0"/>
          </a:p>
        </p:txBody>
      </p:sp>
      <p:sp>
        <p:nvSpPr>
          <p:cNvPr id="5" name="Rounded Rectangle 4"/>
          <p:cNvSpPr/>
          <p:nvPr/>
        </p:nvSpPr>
        <p:spPr>
          <a:xfrm>
            <a:off x="288245" y="312057"/>
            <a:ext cx="3688669" cy="86360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p:cNvSpPr/>
          <p:nvPr/>
        </p:nvSpPr>
        <p:spPr>
          <a:xfrm>
            <a:off x="145143" y="1518443"/>
            <a:ext cx="2569028" cy="254555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p:nvSpPr>
        <p:spPr>
          <a:xfrm>
            <a:off x="4354286" y="312057"/>
            <a:ext cx="7561943" cy="608874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p:cNvPicPr>
            <a:picLocks noChangeAspect="1"/>
          </p:cNvPicPr>
          <p:nvPr/>
        </p:nvPicPr>
        <p:blipFill>
          <a:blip r:embed="rId2"/>
          <a:stretch>
            <a:fillRect/>
          </a:stretch>
        </p:blipFill>
        <p:spPr>
          <a:xfrm>
            <a:off x="668224" y="4187938"/>
            <a:ext cx="2670062" cy="2670062"/>
          </a:xfrm>
          <a:prstGeom prst="rect">
            <a:avLst/>
          </a:prstGeom>
        </p:spPr>
      </p:pic>
    </p:spTree>
    <p:extLst>
      <p:ext uri="{BB962C8B-B14F-4D97-AF65-F5344CB8AC3E}">
        <p14:creationId xmlns:p14="http://schemas.microsoft.com/office/powerpoint/2010/main" val="3017314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3117031129"/>
              </p:ext>
            </p:extLst>
          </p:nvPr>
        </p:nvGraphicFramePr>
        <p:xfrm>
          <a:off x="5226731" y="217715"/>
          <a:ext cx="6733042" cy="6444344"/>
        </p:xfrm>
        <a:graphic>
          <a:graphicData uri="http://schemas.openxmlformats.org/drawingml/2006/table">
            <a:tbl>
              <a:tblPr firstRow="1" bandRow="1">
                <a:tableStyleId>{5940675A-B579-460E-94D1-54222C63F5DA}</a:tableStyleId>
              </a:tblPr>
              <a:tblGrid>
                <a:gridCol w="535440">
                  <a:extLst>
                    <a:ext uri="{9D8B030D-6E8A-4147-A177-3AD203B41FA5}">
                      <a16:colId xmlns:a16="http://schemas.microsoft.com/office/drawing/2014/main" val="3206070192"/>
                    </a:ext>
                  </a:extLst>
                </a:gridCol>
                <a:gridCol w="3098801">
                  <a:extLst>
                    <a:ext uri="{9D8B030D-6E8A-4147-A177-3AD203B41FA5}">
                      <a16:colId xmlns:a16="http://schemas.microsoft.com/office/drawing/2014/main" val="3308411126"/>
                    </a:ext>
                  </a:extLst>
                </a:gridCol>
                <a:gridCol w="3098801">
                  <a:extLst>
                    <a:ext uri="{9D8B030D-6E8A-4147-A177-3AD203B41FA5}">
                      <a16:colId xmlns:a16="http://schemas.microsoft.com/office/drawing/2014/main" val="3352015763"/>
                    </a:ext>
                  </a:extLst>
                </a:gridCol>
              </a:tblGrid>
              <a:tr h="536154">
                <a:tc>
                  <a:txBody>
                    <a:bodyPr/>
                    <a:lstStyle/>
                    <a:p>
                      <a:endParaRPr lang="en-GB" dirty="0"/>
                    </a:p>
                  </a:txBody>
                  <a:tcPr/>
                </a:tc>
                <a:tc>
                  <a:txBody>
                    <a:bodyPr/>
                    <a:lstStyle/>
                    <a:p>
                      <a:r>
                        <a:rPr lang="en-GB" dirty="0" smtClean="0"/>
                        <a:t>The problem</a:t>
                      </a:r>
                      <a:endParaRPr lang="en-GB" dirty="0"/>
                    </a:p>
                  </a:txBody>
                  <a:tcPr/>
                </a:tc>
                <a:tc>
                  <a:txBody>
                    <a:bodyPr/>
                    <a:lstStyle/>
                    <a:p>
                      <a:r>
                        <a:rPr lang="en-GB" dirty="0" smtClean="0"/>
                        <a:t>Symptoms</a:t>
                      </a:r>
                      <a:endParaRPr lang="en-GB" dirty="0"/>
                    </a:p>
                  </a:txBody>
                  <a:tcPr/>
                </a:tc>
                <a:extLst>
                  <a:ext uri="{0D108BD9-81ED-4DB2-BD59-A6C34878D82A}">
                    <a16:rowId xmlns:a16="http://schemas.microsoft.com/office/drawing/2014/main" val="74469610"/>
                  </a:ext>
                </a:extLst>
              </a:tr>
              <a:tr h="2954095">
                <a:tc>
                  <a:txBody>
                    <a:bodyPr/>
                    <a:lstStyle/>
                    <a:p>
                      <a:pPr algn="ctr"/>
                      <a:r>
                        <a:rPr lang="en-GB" b="1" dirty="0" smtClean="0"/>
                        <a:t>Visual agnosia</a:t>
                      </a:r>
                      <a:endParaRPr lang="en-GB" b="1" dirty="0"/>
                    </a:p>
                  </a:txBody>
                  <a:tcPr vert="vert270"/>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val="1503145362"/>
                  </a:ext>
                </a:extLst>
              </a:tr>
              <a:tr h="2954095">
                <a:tc>
                  <a:txBody>
                    <a:bodyPr/>
                    <a:lstStyle/>
                    <a:p>
                      <a:pPr algn="ctr"/>
                      <a:r>
                        <a:rPr lang="en-GB" b="1" dirty="0" smtClean="0"/>
                        <a:t>Prosopagnosia</a:t>
                      </a:r>
                      <a:endParaRPr lang="en-GB" b="1" dirty="0"/>
                    </a:p>
                  </a:txBody>
                  <a:tcPr vert="vert270"/>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val="2803543663"/>
                  </a:ext>
                </a:extLst>
              </a:tr>
            </a:tbl>
          </a:graphicData>
        </a:graphic>
      </p:graphicFrame>
      <p:sp>
        <p:nvSpPr>
          <p:cNvPr id="4" name="Text Placeholder 3"/>
          <p:cNvSpPr>
            <a:spLocks noGrp="1"/>
          </p:cNvSpPr>
          <p:nvPr>
            <p:ph type="body" sz="half" idx="2"/>
          </p:nvPr>
        </p:nvSpPr>
        <p:spPr>
          <a:xfrm>
            <a:off x="244702" y="348343"/>
            <a:ext cx="4675641" cy="3680960"/>
          </a:xfrm>
        </p:spPr>
        <p:txBody>
          <a:bodyPr>
            <a:normAutofit/>
          </a:bodyPr>
          <a:lstStyle/>
          <a:p>
            <a:r>
              <a:rPr lang="en-GB" sz="1800" b="1" dirty="0" smtClean="0"/>
              <a:t>Impact of damage to the pre-frontal cortex …</a:t>
            </a:r>
            <a:endParaRPr lang="en-GB" sz="1800" b="1" dirty="0"/>
          </a:p>
        </p:txBody>
      </p:sp>
      <p:sp>
        <p:nvSpPr>
          <p:cNvPr id="6" name="Rectangle 5"/>
          <p:cNvSpPr/>
          <p:nvPr/>
        </p:nvSpPr>
        <p:spPr>
          <a:xfrm>
            <a:off x="130629" y="217714"/>
            <a:ext cx="4789714" cy="507999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p:cNvPicPr>
            <a:picLocks noChangeAspect="1"/>
          </p:cNvPicPr>
          <p:nvPr/>
        </p:nvPicPr>
        <p:blipFill>
          <a:blip r:embed="rId2"/>
          <a:stretch>
            <a:fillRect/>
          </a:stretch>
        </p:blipFill>
        <p:spPr>
          <a:xfrm>
            <a:off x="1059770" y="5428342"/>
            <a:ext cx="2684916" cy="1296740"/>
          </a:xfrm>
          <a:prstGeom prst="rect">
            <a:avLst/>
          </a:prstGeom>
        </p:spPr>
      </p:pic>
    </p:spTree>
    <p:extLst>
      <p:ext uri="{BB962C8B-B14F-4D97-AF65-F5344CB8AC3E}">
        <p14:creationId xmlns:p14="http://schemas.microsoft.com/office/powerpoint/2010/main" val="8017861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5835" y="156754"/>
            <a:ext cx="2896188" cy="1554480"/>
          </a:xfrm>
        </p:spPr>
        <p:txBody>
          <a:bodyPr>
            <a:normAutofit/>
          </a:bodyPr>
          <a:lstStyle/>
          <a:p>
            <a:r>
              <a:rPr lang="en-GB" sz="2000" b="1" dirty="0" smtClean="0"/>
              <a:t>Damasio et al. (1994) The Return of Phineas Gage: Clues about the brain from the skull of a famous  patient</a:t>
            </a:r>
            <a:endParaRPr lang="en-GB" sz="2000" b="1" dirty="0"/>
          </a:p>
        </p:txBody>
      </p:sp>
      <p:sp>
        <p:nvSpPr>
          <p:cNvPr id="5" name="Rounded Rectangle 4"/>
          <p:cNvSpPr/>
          <p:nvPr/>
        </p:nvSpPr>
        <p:spPr>
          <a:xfrm>
            <a:off x="95206" y="65312"/>
            <a:ext cx="3157445" cy="1645921"/>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8" name="Table 7"/>
          <p:cNvGraphicFramePr>
            <a:graphicFrameLocks noGrp="1"/>
          </p:cNvGraphicFramePr>
          <p:nvPr>
            <p:extLst/>
          </p:nvPr>
        </p:nvGraphicFramePr>
        <p:xfrm>
          <a:off x="3383281" y="313505"/>
          <a:ext cx="8582296" cy="6322427"/>
        </p:xfrm>
        <a:graphic>
          <a:graphicData uri="http://schemas.openxmlformats.org/drawingml/2006/table">
            <a:tbl>
              <a:tblPr firstRow="1" bandRow="1">
                <a:tableStyleId>{5940675A-B579-460E-94D1-54222C63F5DA}</a:tableStyleId>
              </a:tblPr>
              <a:tblGrid>
                <a:gridCol w="1453650">
                  <a:extLst>
                    <a:ext uri="{9D8B030D-6E8A-4147-A177-3AD203B41FA5}">
                      <a16:colId xmlns:a16="http://schemas.microsoft.com/office/drawing/2014/main" val="1645087037"/>
                    </a:ext>
                  </a:extLst>
                </a:gridCol>
                <a:gridCol w="7128646">
                  <a:extLst>
                    <a:ext uri="{9D8B030D-6E8A-4147-A177-3AD203B41FA5}">
                      <a16:colId xmlns:a16="http://schemas.microsoft.com/office/drawing/2014/main" val="3138857197"/>
                    </a:ext>
                  </a:extLst>
                </a:gridCol>
              </a:tblGrid>
              <a:tr h="823679">
                <a:tc>
                  <a:txBody>
                    <a:bodyPr/>
                    <a:lstStyle/>
                    <a:p>
                      <a:r>
                        <a:rPr lang="en-GB" dirty="0" smtClean="0"/>
                        <a:t>AIM</a:t>
                      </a:r>
                      <a:endParaRPr lang="en-GB" dirty="0"/>
                    </a:p>
                  </a:txBody>
                  <a:tcPr/>
                </a:tc>
                <a:tc>
                  <a:txBody>
                    <a:bodyPr/>
                    <a:lstStyle/>
                    <a:p>
                      <a:endParaRPr lang="en-GB" dirty="0"/>
                    </a:p>
                  </a:txBody>
                  <a:tcPr/>
                </a:tc>
                <a:extLst>
                  <a:ext uri="{0D108BD9-81ED-4DB2-BD59-A6C34878D82A}">
                    <a16:rowId xmlns:a16="http://schemas.microsoft.com/office/drawing/2014/main" val="2752098038"/>
                  </a:ext>
                </a:extLst>
              </a:tr>
              <a:tr h="1374687">
                <a:tc>
                  <a:txBody>
                    <a:bodyPr/>
                    <a:lstStyle/>
                    <a:p>
                      <a:r>
                        <a:rPr lang="en-GB" dirty="0" smtClean="0"/>
                        <a:t>PROCEDURE</a:t>
                      </a:r>
                      <a:endParaRPr lang="en-GB" dirty="0"/>
                    </a:p>
                  </a:txBody>
                  <a:tcPr/>
                </a:tc>
                <a:tc>
                  <a:txBody>
                    <a:bodyPr/>
                    <a:lstStyle/>
                    <a:p>
                      <a:endParaRPr lang="en-GB"/>
                    </a:p>
                  </a:txBody>
                  <a:tcPr/>
                </a:tc>
                <a:extLst>
                  <a:ext uri="{0D108BD9-81ED-4DB2-BD59-A6C34878D82A}">
                    <a16:rowId xmlns:a16="http://schemas.microsoft.com/office/drawing/2014/main" val="88807129"/>
                  </a:ext>
                </a:extLst>
              </a:tr>
              <a:tr h="1374687">
                <a:tc>
                  <a:txBody>
                    <a:bodyPr/>
                    <a:lstStyle/>
                    <a:p>
                      <a:r>
                        <a:rPr lang="en-GB" dirty="0" smtClean="0"/>
                        <a:t>RESULTS</a:t>
                      </a:r>
                      <a:endParaRPr lang="en-GB" dirty="0"/>
                    </a:p>
                  </a:txBody>
                  <a:tcPr/>
                </a:tc>
                <a:tc>
                  <a:txBody>
                    <a:bodyPr/>
                    <a:lstStyle/>
                    <a:p>
                      <a:endParaRPr lang="en-GB"/>
                    </a:p>
                  </a:txBody>
                  <a:tcPr/>
                </a:tc>
                <a:extLst>
                  <a:ext uri="{0D108BD9-81ED-4DB2-BD59-A6C34878D82A}">
                    <a16:rowId xmlns:a16="http://schemas.microsoft.com/office/drawing/2014/main" val="3507895747"/>
                  </a:ext>
                </a:extLst>
              </a:tr>
              <a:tr h="1374687">
                <a:tc>
                  <a:txBody>
                    <a:bodyPr/>
                    <a:lstStyle/>
                    <a:p>
                      <a:r>
                        <a:rPr lang="en-GB" dirty="0" smtClean="0"/>
                        <a:t>CONCLUSION</a:t>
                      </a:r>
                      <a:endParaRPr lang="en-GB" dirty="0"/>
                    </a:p>
                  </a:txBody>
                  <a:tcPr/>
                </a:tc>
                <a:tc>
                  <a:txBody>
                    <a:bodyPr/>
                    <a:lstStyle/>
                    <a:p>
                      <a:endParaRPr lang="en-GB"/>
                    </a:p>
                  </a:txBody>
                  <a:tcPr/>
                </a:tc>
                <a:extLst>
                  <a:ext uri="{0D108BD9-81ED-4DB2-BD59-A6C34878D82A}">
                    <a16:rowId xmlns:a16="http://schemas.microsoft.com/office/drawing/2014/main" val="1672195805"/>
                  </a:ext>
                </a:extLst>
              </a:tr>
              <a:tr h="1374687">
                <a:tc>
                  <a:txBody>
                    <a:bodyPr/>
                    <a:lstStyle/>
                    <a:p>
                      <a:r>
                        <a:rPr lang="en-GB" dirty="0" smtClean="0"/>
                        <a:t>EVALUATION</a:t>
                      </a:r>
                      <a:endParaRPr lang="en-GB" dirty="0"/>
                    </a:p>
                  </a:txBody>
                  <a:tcPr/>
                </a:tc>
                <a:tc>
                  <a:txBody>
                    <a:bodyPr/>
                    <a:lstStyle/>
                    <a:p>
                      <a:endParaRPr lang="en-GB" dirty="0"/>
                    </a:p>
                  </a:txBody>
                  <a:tcPr/>
                </a:tc>
                <a:extLst>
                  <a:ext uri="{0D108BD9-81ED-4DB2-BD59-A6C34878D82A}">
                    <a16:rowId xmlns:a16="http://schemas.microsoft.com/office/drawing/2014/main" val="3330422019"/>
                  </a:ext>
                </a:extLst>
              </a:tr>
            </a:tbl>
          </a:graphicData>
        </a:graphic>
      </p:graphicFrame>
      <p:pic>
        <p:nvPicPr>
          <p:cNvPr id="6" name="Picture 5"/>
          <p:cNvPicPr>
            <a:picLocks noChangeAspect="1"/>
          </p:cNvPicPr>
          <p:nvPr/>
        </p:nvPicPr>
        <p:blipFill>
          <a:blip r:embed="rId2"/>
          <a:stretch>
            <a:fillRect/>
          </a:stretch>
        </p:blipFill>
        <p:spPr>
          <a:xfrm>
            <a:off x="302623" y="2183947"/>
            <a:ext cx="2819400" cy="1619250"/>
          </a:xfrm>
          <a:prstGeom prst="rect">
            <a:avLst/>
          </a:prstGeom>
        </p:spPr>
      </p:pic>
      <p:pic>
        <p:nvPicPr>
          <p:cNvPr id="7" name="Picture 6"/>
          <p:cNvPicPr>
            <a:picLocks noChangeAspect="1"/>
          </p:cNvPicPr>
          <p:nvPr/>
        </p:nvPicPr>
        <p:blipFill>
          <a:blip r:embed="rId3"/>
          <a:stretch>
            <a:fillRect/>
          </a:stretch>
        </p:blipFill>
        <p:spPr>
          <a:xfrm>
            <a:off x="225835" y="4599214"/>
            <a:ext cx="2609850" cy="1752600"/>
          </a:xfrm>
          <a:prstGeom prst="rect">
            <a:avLst/>
          </a:prstGeom>
        </p:spPr>
      </p:pic>
    </p:spTree>
    <p:extLst>
      <p:ext uri="{BB962C8B-B14F-4D97-AF65-F5344CB8AC3E}">
        <p14:creationId xmlns:p14="http://schemas.microsoft.com/office/powerpoint/2010/main" val="237186949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10315892" cy="979714"/>
          </a:xfrm>
        </p:spPr>
        <p:txBody>
          <a:bodyPr>
            <a:normAutofit fontScale="90000"/>
          </a:bodyPr>
          <a:lstStyle/>
          <a:p>
            <a:r>
              <a:rPr lang="en-GB" dirty="0" smtClean="0"/>
              <a:t>Draw a storyboard to retell the research carried out </a:t>
            </a:r>
            <a:r>
              <a:rPr lang="en-GB" dirty="0" smtClean="0"/>
              <a:t>by </a:t>
            </a:r>
            <a:r>
              <a:rPr lang="en-US" dirty="0" smtClean="0"/>
              <a:t>Damasio et al. (1994) The Return of Phineas Gage: Clues about the brain from the skull of a famous  patient</a:t>
            </a:r>
            <a:endParaRPr lang="en-GB" dirty="0"/>
          </a:p>
        </p:txBody>
      </p:sp>
      <p:sp>
        <p:nvSpPr>
          <p:cNvPr id="5" name="Rounded Rectangle 4"/>
          <p:cNvSpPr/>
          <p:nvPr/>
        </p:nvSpPr>
        <p:spPr>
          <a:xfrm>
            <a:off x="483326" y="195943"/>
            <a:ext cx="11116491" cy="1240971"/>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25813770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5834" y="313505"/>
            <a:ext cx="2896188" cy="1260858"/>
          </a:xfrm>
        </p:spPr>
        <p:txBody>
          <a:bodyPr>
            <a:noAutofit/>
          </a:bodyPr>
          <a:lstStyle/>
          <a:p>
            <a:r>
              <a:rPr lang="en-GB" sz="2000" b="1" dirty="0" smtClean="0"/>
              <a:t>Sperry (1968) Hemisphere deconnection and unity in conscious awareness</a:t>
            </a:r>
            <a:endParaRPr lang="en-GB" sz="2000" b="1" dirty="0"/>
          </a:p>
        </p:txBody>
      </p:sp>
      <p:sp>
        <p:nvSpPr>
          <p:cNvPr id="5" name="Rounded Rectangle 4"/>
          <p:cNvSpPr/>
          <p:nvPr/>
        </p:nvSpPr>
        <p:spPr>
          <a:xfrm>
            <a:off x="95206" y="478971"/>
            <a:ext cx="3157445" cy="123226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8" name="Table 7"/>
          <p:cNvGraphicFramePr>
            <a:graphicFrameLocks noGrp="1"/>
          </p:cNvGraphicFramePr>
          <p:nvPr/>
        </p:nvGraphicFramePr>
        <p:xfrm>
          <a:off x="3383281" y="313505"/>
          <a:ext cx="8582296" cy="6322427"/>
        </p:xfrm>
        <a:graphic>
          <a:graphicData uri="http://schemas.openxmlformats.org/drawingml/2006/table">
            <a:tbl>
              <a:tblPr firstRow="1" bandRow="1">
                <a:tableStyleId>{5940675A-B579-460E-94D1-54222C63F5DA}</a:tableStyleId>
              </a:tblPr>
              <a:tblGrid>
                <a:gridCol w="1453650">
                  <a:extLst>
                    <a:ext uri="{9D8B030D-6E8A-4147-A177-3AD203B41FA5}">
                      <a16:colId xmlns:a16="http://schemas.microsoft.com/office/drawing/2014/main" val="1645087037"/>
                    </a:ext>
                  </a:extLst>
                </a:gridCol>
                <a:gridCol w="7128646">
                  <a:extLst>
                    <a:ext uri="{9D8B030D-6E8A-4147-A177-3AD203B41FA5}">
                      <a16:colId xmlns:a16="http://schemas.microsoft.com/office/drawing/2014/main" val="3138857197"/>
                    </a:ext>
                  </a:extLst>
                </a:gridCol>
              </a:tblGrid>
              <a:tr h="823679">
                <a:tc>
                  <a:txBody>
                    <a:bodyPr/>
                    <a:lstStyle/>
                    <a:p>
                      <a:r>
                        <a:rPr lang="en-GB" dirty="0" smtClean="0"/>
                        <a:t>AIM</a:t>
                      </a:r>
                      <a:endParaRPr lang="en-GB" dirty="0"/>
                    </a:p>
                  </a:txBody>
                  <a:tcPr/>
                </a:tc>
                <a:tc>
                  <a:txBody>
                    <a:bodyPr/>
                    <a:lstStyle/>
                    <a:p>
                      <a:endParaRPr lang="en-GB" dirty="0"/>
                    </a:p>
                  </a:txBody>
                  <a:tcPr/>
                </a:tc>
                <a:extLst>
                  <a:ext uri="{0D108BD9-81ED-4DB2-BD59-A6C34878D82A}">
                    <a16:rowId xmlns:a16="http://schemas.microsoft.com/office/drawing/2014/main" val="2752098038"/>
                  </a:ext>
                </a:extLst>
              </a:tr>
              <a:tr h="1374687">
                <a:tc>
                  <a:txBody>
                    <a:bodyPr/>
                    <a:lstStyle/>
                    <a:p>
                      <a:r>
                        <a:rPr lang="en-GB" dirty="0" smtClean="0"/>
                        <a:t>PROCEDURE</a:t>
                      </a:r>
                      <a:endParaRPr lang="en-GB" dirty="0"/>
                    </a:p>
                  </a:txBody>
                  <a:tcPr/>
                </a:tc>
                <a:tc>
                  <a:txBody>
                    <a:bodyPr/>
                    <a:lstStyle/>
                    <a:p>
                      <a:endParaRPr lang="en-GB"/>
                    </a:p>
                  </a:txBody>
                  <a:tcPr/>
                </a:tc>
                <a:extLst>
                  <a:ext uri="{0D108BD9-81ED-4DB2-BD59-A6C34878D82A}">
                    <a16:rowId xmlns:a16="http://schemas.microsoft.com/office/drawing/2014/main" val="88807129"/>
                  </a:ext>
                </a:extLst>
              </a:tr>
              <a:tr h="1374687">
                <a:tc>
                  <a:txBody>
                    <a:bodyPr/>
                    <a:lstStyle/>
                    <a:p>
                      <a:r>
                        <a:rPr lang="en-GB" dirty="0" smtClean="0"/>
                        <a:t>RESULTS</a:t>
                      </a:r>
                      <a:endParaRPr lang="en-GB" dirty="0"/>
                    </a:p>
                  </a:txBody>
                  <a:tcPr/>
                </a:tc>
                <a:tc>
                  <a:txBody>
                    <a:bodyPr/>
                    <a:lstStyle/>
                    <a:p>
                      <a:endParaRPr lang="en-GB" dirty="0"/>
                    </a:p>
                  </a:txBody>
                  <a:tcPr/>
                </a:tc>
                <a:extLst>
                  <a:ext uri="{0D108BD9-81ED-4DB2-BD59-A6C34878D82A}">
                    <a16:rowId xmlns:a16="http://schemas.microsoft.com/office/drawing/2014/main" val="3507895747"/>
                  </a:ext>
                </a:extLst>
              </a:tr>
              <a:tr h="1374687">
                <a:tc>
                  <a:txBody>
                    <a:bodyPr/>
                    <a:lstStyle/>
                    <a:p>
                      <a:r>
                        <a:rPr lang="en-GB" dirty="0" smtClean="0"/>
                        <a:t>CONCLUSION</a:t>
                      </a:r>
                      <a:endParaRPr lang="en-GB" dirty="0"/>
                    </a:p>
                  </a:txBody>
                  <a:tcPr/>
                </a:tc>
                <a:tc>
                  <a:txBody>
                    <a:bodyPr/>
                    <a:lstStyle/>
                    <a:p>
                      <a:endParaRPr lang="en-GB"/>
                    </a:p>
                  </a:txBody>
                  <a:tcPr/>
                </a:tc>
                <a:extLst>
                  <a:ext uri="{0D108BD9-81ED-4DB2-BD59-A6C34878D82A}">
                    <a16:rowId xmlns:a16="http://schemas.microsoft.com/office/drawing/2014/main" val="1672195805"/>
                  </a:ext>
                </a:extLst>
              </a:tr>
              <a:tr h="1374687">
                <a:tc>
                  <a:txBody>
                    <a:bodyPr/>
                    <a:lstStyle/>
                    <a:p>
                      <a:r>
                        <a:rPr lang="en-GB" dirty="0" smtClean="0"/>
                        <a:t>EVALUATION</a:t>
                      </a:r>
                      <a:endParaRPr lang="en-GB" dirty="0"/>
                    </a:p>
                  </a:txBody>
                  <a:tcPr/>
                </a:tc>
                <a:tc>
                  <a:txBody>
                    <a:bodyPr/>
                    <a:lstStyle/>
                    <a:p>
                      <a:endParaRPr lang="en-GB" dirty="0"/>
                    </a:p>
                  </a:txBody>
                  <a:tcPr/>
                </a:tc>
                <a:extLst>
                  <a:ext uri="{0D108BD9-81ED-4DB2-BD59-A6C34878D82A}">
                    <a16:rowId xmlns:a16="http://schemas.microsoft.com/office/drawing/2014/main" val="3330422019"/>
                  </a:ext>
                </a:extLst>
              </a:tr>
            </a:tbl>
          </a:graphicData>
        </a:graphic>
      </p:graphicFrame>
      <p:pic>
        <p:nvPicPr>
          <p:cNvPr id="6" name="Picture 5"/>
          <p:cNvPicPr>
            <a:picLocks noChangeAspect="1"/>
          </p:cNvPicPr>
          <p:nvPr/>
        </p:nvPicPr>
        <p:blipFill>
          <a:blip r:embed="rId2"/>
          <a:stretch>
            <a:fillRect/>
          </a:stretch>
        </p:blipFill>
        <p:spPr>
          <a:xfrm>
            <a:off x="440440" y="2185761"/>
            <a:ext cx="2466975" cy="1847850"/>
          </a:xfrm>
          <a:prstGeom prst="rect">
            <a:avLst/>
          </a:prstGeom>
        </p:spPr>
      </p:pic>
      <p:pic>
        <p:nvPicPr>
          <p:cNvPr id="7" name="Picture 6"/>
          <p:cNvPicPr>
            <a:picLocks noChangeAspect="1"/>
          </p:cNvPicPr>
          <p:nvPr/>
        </p:nvPicPr>
        <p:blipFill>
          <a:blip r:embed="rId3"/>
          <a:stretch>
            <a:fillRect/>
          </a:stretch>
        </p:blipFill>
        <p:spPr>
          <a:xfrm>
            <a:off x="492827" y="4508139"/>
            <a:ext cx="2362200" cy="1933575"/>
          </a:xfrm>
          <a:prstGeom prst="rect">
            <a:avLst/>
          </a:prstGeom>
        </p:spPr>
      </p:pic>
    </p:spTree>
    <p:extLst>
      <p:ext uri="{BB962C8B-B14F-4D97-AF65-F5344CB8AC3E}">
        <p14:creationId xmlns:p14="http://schemas.microsoft.com/office/powerpoint/2010/main" val="257242045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3625" y="333830"/>
            <a:ext cx="10315892" cy="957942"/>
          </a:xfrm>
        </p:spPr>
        <p:txBody>
          <a:bodyPr>
            <a:normAutofit fontScale="90000"/>
          </a:bodyPr>
          <a:lstStyle/>
          <a:p>
            <a:r>
              <a:rPr lang="en-GB" dirty="0" smtClean="0"/>
              <a:t>Draw a storyboard to retell the research carried out </a:t>
            </a:r>
            <a:r>
              <a:rPr lang="en-GB" dirty="0" smtClean="0"/>
              <a:t>by </a:t>
            </a:r>
            <a:r>
              <a:rPr lang="en-US" dirty="0" smtClean="0"/>
              <a:t>Sperry (1968) Hemisphere </a:t>
            </a:r>
            <a:r>
              <a:rPr lang="en-US" dirty="0" err="1" smtClean="0"/>
              <a:t>deconnection</a:t>
            </a:r>
            <a:r>
              <a:rPr lang="en-US" dirty="0" smtClean="0"/>
              <a:t> and unity in conscious awareness</a:t>
            </a:r>
            <a:endParaRPr lang="en-GB" dirty="0"/>
          </a:p>
        </p:txBody>
      </p:sp>
      <p:sp>
        <p:nvSpPr>
          <p:cNvPr id="5" name="Rounded Rectangle 4"/>
          <p:cNvSpPr/>
          <p:nvPr/>
        </p:nvSpPr>
        <p:spPr>
          <a:xfrm>
            <a:off x="483326" y="143691"/>
            <a:ext cx="11116491" cy="1293223"/>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67853750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4701" y="403225"/>
            <a:ext cx="4527323" cy="1168400"/>
          </a:xfrm>
        </p:spPr>
        <p:txBody>
          <a:bodyPr>
            <a:normAutofit fontScale="90000"/>
          </a:bodyPr>
          <a:lstStyle/>
          <a:p>
            <a:r>
              <a:rPr lang="en-GB" dirty="0" smtClean="0"/>
              <a:t>Issues and debates</a:t>
            </a:r>
            <a:br>
              <a:rPr lang="en-GB" dirty="0" smtClean="0"/>
            </a:br>
            <a:r>
              <a:rPr lang="en-GB" dirty="0" smtClean="0"/>
              <a:t>How psychology has changed over time</a:t>
            </a:r>
            <a:endParaRPr lang="en-GB" dirty="0"/>
          </a:p>
        </p:txBody>
      </p:sp>
      <p:sp>
        <p:nvSpPr>
          <p:cNvPr id="4" name="Text Placeholder 3"/>
          <p:cNvSpPr>
            <a:spLocks noGrp="1"/>
          </p:cNvSpPr>
          <p:nvPr>
            <p:ph type="body" sz="half" idx="2"/>
          </p:nvPr>
        </p:nvSpPr>
        <p:spPr>
          <a:xfrm>
            <a:off x="360817" y="1854200"/>
            <a:ext cx="3932237" cy="3811588"/>
          </a:xfrm>
        </p:spPr>
        <p:txBody>
          <a:bodyPr/>
          <a:lstStyle/>
          <a:p>
            <a:r>
              <a:rPr lang="en-GB" b="1" dirty="0" smtClean="0"/>
              <a:t>Key terms</a:t>
            </a:r>
          </a:p>
          <a:p>
            <a:r>
              <a:rPr lang="en-GB" b="1" dirty="0" smtClean="0"/>
              <a:t>Neuroscience</a:t>
            </a:r>
          </a:p>
          <a:p>
            <a:r>
              <a:rPr lang="en-GB" b="1" dirty="0" smtClean="0"/>
              <a:t>Post-mortem</a:t>
            </a:r>
          </a:p>
          <a:p>
            <a:r>
              <a:rPr lang="en-GB" b="1" dirty="0" smtClean="0"/>
              <a:t>EEG (electroencephalograph)</a:t>
            </a:r>
          </a:p>
          <a:p>
            <a:r>
              <a:rPr lang="en-GB" b="1" dirty="0" smtClean="0"/>
              <a:t>MRI (magnetic resonance imaging)</a:t>
            </a:r>
          </a:p>
          <a:p>
            <a:r>
              <a:rPr lang="en-GB" b="1" dirty="0" smtClean="0"/>
              <a:t>PET (positron emission tomography)</a:t>
            </a:r>
            <a:endParaRPr lang="en-GB" b="1" dirty="0"/>
          </a:p>
        </p:txBody>
      </p:sp>
      <p:sp>
        <p:nvSpPr>
          <p:cNvPr id="5" name="Rounded Rectangle 4"/>
          <p:cNvSpPr/>
          <p:nvPr/>
        </p:nvSpPr>
        <p:spPr>
          <a:xfrm>
            <a:off x="244701" y="275771"/>
            <a:ext cx="4527323" cy="1295854"/>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p:cNvSpPr/>
          <p:nvPr/>
        </p:nvSpPr>
        <p:spPr>
          <a:xfrm>
            <a:off x="360817" y="1727200"/>
            <a:ext cx="3296783" cy="227874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7" name="Table 6"/>
          <p:cNvGraphicFramePr>
            <a:graphicFrameLocks noGrp="1"/>
          </p:cNvGraphicFramePr>
          <p:nvPr>
            <p:extLst>
              <p:ext uri="{D42A27DB-BD31-4B8C-83A1-F6EECF244321}">
                <p14:modId xmlns:p14="http://schemas.microsoft.com/office/powerpoint/2010/main" val="3138040368"/>
              </p:ext>
            </p:extLst>
          </p:nvPr>
        </p:nvGraphicFramePr>
        <p:xfrm>
          <a:off x="4920343" y="275771"/>
          <a:ext cx="7024914" cy="6400800"/>
        </p:xfrm>
        <a:graphic>
          <a:graphicData uri="http://schemas.openxmlformats.org/drawingml/2006/table">
            <a:tbl>
              <a:tblPr firstRow="1" bandRow="1">
                <a:tableStyleId>{5940675A-B579-460E-94D1-54222C63F5DA}</a:tableStyleId>
              </a:tblPr>
              <a:tblGrid>
                <a:gridCol w="7024914">
                  <a:extLst>
                    <a:ext uri="{9D8B030D-6E8A-4147-A177-3AD203B41FA5}">
                      <a16:colId xmlns:a16="http://schemas.microsoft.com/office/drawing/2014/main" val="3070414736"/>
                    </a:ext>
                  </a:extLst>
                </a:gridCol>
              </a:tblGrid>
              <a:tr h="3200400">
                <a:tc>
                  <a:txBody>
                    <a:bodyPr/>
                    <a:lstStyle/>
                    <a:p>
                      <a:r>
                        <a:rPr lang="en-GB" b="1" dirty="0" smtClean="0"/>
                        <a:t>Psychology is defined now as …..</a:t>
                      </a:r>
                      <a:endParaRPr lang="en-GB" b="1" dirty="0"/>
                    </a:p>
                  </a:txBody>
                  <a:tcPr/>
                </a:tc>
                <a:extLst>
                  <a:ext uri="{0D108BD9-81ED-4DB2-BD59-A6C34878D82A}">
                    <a16:rowId xmlns:a16="http://schemas.microsoft.com/office/drawing/2014/main" val="3627346412"/>
                  </a:ext>
                </a:extLst>
              </a:tr>
              <a:tr h="3200400">
                <a:tc>
                  <a:txBody>
                    <a:bodyPr/>
                    <a:lstStyle/>
                    <a:p>
                      <a:r>
                        <a:rPr lang="en-GB" b="1" dirty="0" smtClean="0"/>
                        <a:t>How has the study of psychology changed over time? …</a:t>
                      </a:r>
                      <a:endParaRPr lang="en-GB" b="1" dirty="0"/>
                    </a:p>
                  </a:txBody>
                  <a:tcPr/>
                </a:tc>
                <a:extLst>
                  <a:ext uri="{0D108BD9-81ED-4DB2-BD59-A6C34878D82A}">
                    <a16:rowId xmlns:a16="http://schemas.microsoft.com/office/drawing/2014/main" val="3125110210"/>
                  </a:ext>
                </a:extLst>
              </a:tr>
            </a:tbl>
          </a:graphicData>
        </a:graphic>
      </p:graphicFrame>
      <p:pic>
        <p:nvPicPr>
          <p:cNvPr id="8" name="Picture 7"/>
          <p:cNvPicPr>
            <a:picLocks noChangeAspect="1"/>
          </p:cNvPicPr>
          <p:nvPr/>
        </p:nvPicPr>
        <p:blipFill>
          <a:blip r:embed="rId2"/>
          <a:stretch>
            <a:fillRect/>
          </a:stretch>
        </p:blipFill>
        <p:spPr>
          <a:xfrm>
            <a:off x="1255372" y="4594225"/>
            <a:ext cx="2143125" cy="2143125"/>
          </a:xfrm>
          <a:prstGeom prst="rect">
            <a:avLst/>
          </a:prstGeom>
        </p:spPr>
      </p:pic>
    </p:spTree>
    <p:extLst>
      <p:ext uri="{BB962C8B-B14F-4D97-AF65-F5344CB8AC3E}">
        <p14:creationId xmlns:p14="http://schemas.microsoft.com/office/powerpoint/2010/main" val="36236223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113751059"/>
              </p:ext>
            </p:extLst>
          </p:nvPr>
        </p:nvGraphicFramePr>
        <p:xfrm>
          <a:off x="203200" y="302571"/>
          <a:ext cx="11651916" cy="6290733"/>
        </p:xfrm>
        <a:graphic>
          <a:graphicData uri="http://schemas.openxmlformats.org/drawingml/2006/table">
            <a:tbl>
              <a:tblPr firstRow="1" bandRow="1">
                <a:tableStyleId>{5940675A-B579-460E-94D1-54222C63F5DA}</a:tableStyleId>
              </a:tblPr>
              <a:tblGrid>
                <a:gridCol w="2523958">
                  <a:extLst>
                    <a:ext uri="{9D8B030D-6E8A-4147-A177-3AD203B41FA5}">
                      <a16:colId xmlns:a16="http://schemas.microsoft.com/office/drawing/2014/main" val="2880838814"/>
                    </a:ext>
                  </a:extLst>
                </a:gridCol>
                <a:gridCol w="3336758">
                  <a:extLst>
                    <a:ext uri="{9D8B030D-6E8A-4147-A177-3AD203B41FA5}">
                      <a16:colId xmlns:a16="http://schemas.microsoft.com/office/drawing/2014/main" val="1482138826"/>
                    </a:ext>
                  </a:extLst>
                </a:gridCol>
                <a:gridCol w="5791200">
                  <a:extLst>
                    <a:ext uri="{9D8B030D-6E8A-4147-A177-3AD203B41FA5}">
                      <a16:colId xmlns:a16="http://schemas.microsoft.com/office/drawing/2014/main" val="800157938"/>
                    </a:ext>
                  </a:extLst>
                </a:gridCol>
              </a:tblGrid>
              <a:tr h="2096911">
                <a:tc>
                  <a:txBody>
                    <a:bodyPr/>
                    <a:lstStyle/>
                    <a:p>
                      <a:r>
                        <a:rPr lang="en-GB" b="1" dirty="0" smtClean="0"/>
                        <a:t>EEG (electroencephalograph)</a:t>
                      </a:r>
                      <a:endParaRPr lang="en-GB" b="1" dirty="0"/>
                    </a:p>
                  </a:txBody>
                  <a:tcPr anchor="ctr"/>
                </a:tc>
                <a:tc>
                  <a:txBody>
                    <a:bodyPr/>
                    <a:lstStyle/>
                    <a:p>
                      <a:endParaRPr lang="en-GB" dirty="0"/>
                    </a:p>
                  </a:txBody>
                  <a:tcPr/>
                </a:tc>
                <a:tc>
                  <a:txBody>
                    <a:bodyPr/>
                    <a:lstStyle/>
                    <a:p>
                      <a:endParaRPr lang="en-GB"/>
                    </a:p>
                  </a:txBody>
                  <a:tcPr/>
                </a:tc>
                <a:extLst>
                  <a:ext uri="{0D108BD9-81ED-4DB2-BD59-A6C34878D82A}">
                    <a16:rowId xmlns:a16="http://schemas.microsoft.com/office/drawing/2014/main" val="3625291241"/>
                  </a:ext>
                </a:extLst>
              </a:tr>
              <a:tr h="2096911">
                <a:tc>
                  <a:txBody>
                    <a:bodyPr/>
                    <a:lstStyle/>
                    <a:p>
                      <a:r>
                        <a:rPr lang="en-GB" b="1" dirty="0" smtClean="0"/>
                        <a:t>MRI (magnetic resonance imaging)</a:t>
                      </a:r>
                      <a:endParaRPr lang="en-GB" b="1" dirty="0"/>
                    </a:p>
                  </a:txBody>
                  <a:tcPr anchor="ct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val="1712799467"/>
                  </a:ext>
                </a:extLst>
              </a:tr>
              <a:tr h="2096911">
                <a:tc>
                  <a:txBody>
                    <a:bodyPr/>
                    <a:lstStyle/>
                    <a:p>
                      <a:r>
                        <a:rPr lang="en-GB" b="1" dirty="0" smtClean="0"/>
                        <a:t>PET (positron emission tomography)</a:t>
                      </a:r>
                      <a:endParaRPr lang="en-GB" b="1" dirty="0"/>
                    </a:p>
                  </a:txBody>
                  <a:tcPr anchor="ct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val="3267798146"/>
                  </a:ext>
                </a:extLst>
              </a:tr>
            </a:tbl>
          </a:graphicData>
        </a:graphic>
      </p:graphicFrame>
      <p:pic>
        <p:nvPicPr>
          <p:cNvPr id="6" name="Picture 5"/>
          <p:cNvPicPr>
            <a:picLocks noChangeAspect="1"/>
          </p:cNvPicPr>
          <p:nvPr/>
        </p:nvPicPr>
        <p:blipFill>
          <a:blip r:embed="rId2"/>
          <a:stretch>
            <a:fillRect/>
          </a:stretch>
        </p:blipFill>
        <p:spPr>
          <a:xfrm>
            <a:off x="3039477" y="513597"/>
            <a:ext cx="2647950" cy="1724025"/>
          </a:xfrm>
          <a:prstGeom prst="rect">
            <a:avLst/>
          </a:prstGeom>
        </p:spPr>
      </p:pic>
      <p:pic>
        <p:nvPicPr>
          <p:cNvPr id="7" name="Picture 6"/>
          <p:cNvPicPr>
            <a:picLocks noChangeAspect="1"/>
          </p:cNvPicPr>
          <p:nvPr/>
        </p:nvPicPr>
        <p:blipFill>
          <a:blip r:embed="rId3"/>
          <a:stretch>
            <a:fillRect/>
          </a:stretch>
        </p:blipFill>
        <p:spPr>
          <a:xfrm>
            <a:off x="2829927" y="2700224"/>
            <a:ext cx="3067050" cy="1495425"/>
          </a:xfrm>
          <a:prstGeom prst="rect">
            <a:avLst/>
          </a:prstGeom>
        </p:spPr>
      </p:pic>
      <p:pic>
        <p:nvPicPr>
          <p:cNvPr id="8" name="Picture 7"/>
          <p:cNvPicPr>
            <a:picLocks noChangeAspect="1"/>
          </p:cNvPicPr>
          <p:nvPr/>
        </p:nvPicPr>
        <p:blipFill>
          <a:blip r:embed="rId4"/>
          <a:stretch>
            <a:fillRect/>
          </a:stretch>
        </p:blipFill>
        <p:spPr>
          <a:xfrm>
            <a:off x="2906127" y="4737345"/>
            <a:ext cx="2990850" cy="1533525"/>
          </a:xfrm>
          <a:prstGeom prst="rect">
            <a:avLst/>
          </a:prstGeom>
        </p:spPr>
      </p:pic>
    </p:spTree>
    <p:extLst>
      <p:ext uri="{BB962C8B-B14F-4D97-AF65-F5344CB8AC3E}">
        <p14:creationId xmlns:p14="http://schemas.microsoft.com/office/powerpoint/2010/main" val="15367329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431709"/>
          </a:xfrm>
        </p:spPr>
        <p:txBody>
          <a:bodyPr>
            <a:normAutofit fontScale="90000"/>
          </a:bodyPr>
          <a:lstStyle/>
          <a:p>
            <a:r>
              <a:rPr lang="en-GB" dirty="0" smtClean="0"/>
              <a:t>The Big Picture.  You should have learnt about</a:t>
            </a:r>
            <a:endParaRPr lang="en-GB" dirty="0"/>
          </a:p>
        </p:txBody>
      </p:sp>
      <p:sp>
        <p:nvSpPr>
          <p:cNvPr id="5" name="Rectangle 4"/>
          <p:cNvSpPr/>
          <p:nvPr/>
        </p:nvSpPr>
        <p:spPr>
          <a:xfrm>
            <a:off x="169817" y="5565338"/>
            <a:ext cx="11887200" cy="1200329"/>
          </a:xfrm>
          <a:prstGeom prst="rect">
            <a:avLst/>
          </a:prstGeom>
        </p:spPr>
        <p:txBody>
          <a:bodyPr wrap="square">
            <a:spAutoFit/>
          </a:bodyPr>
          <a:lstStyle/>
          <a:p>
            <a:r>
              <a:rPr lang="en-US" dirty="0" smtClean="0"/>
              <a:t>Red –      Insecure or incomplete I could not answer an exam question on this subject</a:t>
            </a:r>
          </a:p>
          <a:p>
            <a:r>
              <a:rPr lang="en-US" dirty="0" smtClean="0"/>
              <a:t>Amber – Emerging I could have a go at an exam question on this subject but would probably miss some details and  </a:t>
            </a:r>
          </a:p>
          <a:p>
            <a:r>
              <a:rPr lang="en-US" dirty="0"/>
              <a:t> </a:t>
            </a:r>
            <a:r>
              <a:rPr lang="en-US" dirty="0" smtClean="0"/>
              <a:t>               therefore lose some marks.</a:t>
            </a:r>
          </a:p>
          <a:p>
            <a:r>
              <a:rPr lang="en-US" dirty="0" smtClean="0"/>
              <a:t>Green – Secure/confident I could answer an exam question on this subject and achieve ful</a:t>
            </a:r>
            <a:r>
              <a:rPr lang="en-US" dirty="0"/>
              <a:t>l</a:t>
            </a:r>
            <a:r>
              <a:rPr lang="en-US" dirty="0" smtClean="0"/>
              <a:t> Marks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047692061"/>
              </p:ext>
            </p:extLst>
          </p:nvPr>
        </p:nvGraphicFramePr>
        <p:xfrm>
          <a:off x="410164" y="919805"/>
          <a:ext cx="11406506" cy="4156801"/>
        </p:xfrm>
        <a:graphic>
          <a:graphicData uri="http://schemas.openxmlformats.org/drawingml/2006/table">
            <a:tbl>
              <a:tblPr firstRow="1" firstCol="1" bandRow="1"/>
              <a:tblGrid>
                <a:gridCol w="5642907">
                  <a:extLst>
                    <a:ext uri="{9D8B030D-6E8A-4147-A177-3AD203B41FA5}">
                      <a16:colId xmlns:a16="http://schemas.microsoft.com/office/drawing/2014/main" val="4033808747"/>
                    </a:ext>
                  </a:extLst>
                </a:gridCol>
                <a:gridCol w="1028004">
                  <a:extLst>
                    <a:ext uri="{9D8B030D-6E8A-4147-A177-3AD203B41FA5}">
                      <a16:colId xmlns:a16="http://schemas.microsoft.com/office/drawing/2014/main" val="775266157"/>
                    </a:ext>
                  </a:extLst>
                </a:gridCol>
                <a:gridCol w="655339">
                  <a:extLst>
                    <a:ext uri="{9D8B030D-6E8A-4147-A177-3AD203B41FA5}">
                      <a16:colId xmlns:a16="http://schemas.microsoft.com/office/drawing/2014/main" val="4083549140"/>
                    </a:ext>
                  </a:extLst>
                </a:gridCol>
                <a:gridCol w="4080256">
                  <a:extLst>
                    <a:ext uri="{9D8B030D-6E8A-4147-A177-3AD203B41FA5}">
                      <a16:colId xmlns:a16="http://schemas.microsoft.com/office/drawing/2014/main" val="766465076"/>
                    </a:ext>
                  </a:extLst>
                </a:gridCol>
              </a:tblGrid>
              <a:tr h="864961">
                <a:tc>
                  <a:txBody>
                    <a:bodyPr/>
                    <a:lstStyle/>
                    <a:p>
                      <a:pPr>
                        <a:spcAft>
                          <a:spcPts val="0"/>
                        </a:spcAft>
                      </a:pPr>
                      <a:r>
                        <a:rPr lang="en-GB" sz="1600" dirty="0">
                          <a:effectLst/>
                          <a:latin typeface="Gill Sans MT" panose="020B0502020104020203"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600" dirty="0">
                          <a:effectLst/>
                          <a:latin typeface="Gill Sans MT" panose="020B0502020104020203" pitchFamily="34" charset="0"/>
                          <a:ea typeface="Calibri" panose="020F0502020204030204" pitchFamily="34" charset="0"/>
                          <a:cs typeface="Times New Roman" panose="02020603050405020304" pitchFamily="18" charset="0"/>
                        </a:rPr>
                        <a:t>Notes complete</a:t>
                      </a:r>
                    </a:p>
                    <a:p>
                      <a:pPr marL="342900" lvl="0" indent="-342900">
                        <a:spcAft>
                          <a:spcPts val="0"/>
                        </a:spcAft>
                        <a:buFont typeface="Wingdings" panose="05000000000000000000" pitchFamily="2" charset="2"/>
                        <a:buChar char=""/>
                      </a:pPr>
                      <a:r>
                        <a:rPr lang="en-GB" sz="1600" dirty="0">
                          <a:effectLst/>
                          <a:latin typeface="Gill Sans MT" panose="020B0502020104020203" pitchFamily="34" charset="0"/>
                          <a:ea typeface="Calibri" panose="020F0502020204030204" pitchFamily="34" charset="0"/>
                          <a:cs typeface="Times New Roman" panose="02020603050405020304" pitchFamily="18" charset="0"/>
                        </a:rPr>
                        <a:t>or X</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600">
                          <a:effectLst/>
                          <a:latin typeface="Gill Sans MT" panose="020B0502020104020203" pitchFamily="34" charset="0"/>
                          <a:ea typeface="Calibri" panose="020F0502020204030204" pitchFamily="34" charset="0"/>
                          <a:cs typeface="Times New Roman" panose="02020603050405020304" pitchFamily="18" charset="0"/>
                        </a:rPr>
                        <a:t>RAG</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600">
                          <a:effectLst/>
                          <a:latin typeface="Gill Sans MT" panose="020B0502020104020203" pitchFamily="34" charset="0"/>
                          <a:ea typeface="Calibri" panose="020F0502020204030204" pitchFamily="34" charset="0"/>
                          <a:cs typeface="Times New Roman" panose="02020603050405020304" pitchFamily="18" charset="0"/>
                        </a:rPr>
                        <a:t>Action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78393606"/>
                  </a:ext>
                </a:extLst>
              </a:tr>
              <a:tr h="432480">
                <a:tc>
                  <a:txBody>
                    <a:bodyPr/>
                    <a:lstStyle/>
                    <a:p>
                      <a:pPr>
                        <a:spcAft>
                          <a:spcPts val="0"/>
                        </a:spcAft>
                      </a:pPr>
                      <a:r>
                        <a:rPr lang="en-GB" sz="1800" dirty="0">
                          <a:effectLst/>
                          <a:latin typeface="Gill Sans MT" panose="020B0502020104020203" pitchFamily="34" charset="0"/>
                          <a:ea typeface="Calibri" panose="020F0502020204030204" pitchFamily="34" charset="0"/>
                          <a:cs typeface="Times New Roman" panose="02020603050405020304" pitchFamily="18" charset="0"/>
                        </a:rPr>
                        <a:t>The structure and function of the brain</a:t>
                      </a:r>
                    </a:p>
                    <a:p>
                      <a:pPr>
                        <a:spcAft>
                          <a:spcPts val="0"/>
                        </a:spcAft>
                      </a:pPr>
                      <a:r>
                        <a:rPr lang="en-GB" sz="1800" dirty="0">
                          <a:effectLst/>
                          <a:latin typeface="Gill Sans MT" panose="020B0502020104020203"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600" dirty="0">
                          <a:effectLst/>
                          <a:latin typeface="Gill Sans MT" panose="020B0502020104020203"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600" dirty="0">
                          <a:effectLst/>
                          <a:latin typeface="Gill Sans MT" panose="020B0502020104020203"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600" dirty="0">
                          <a:effectLst/>
                          <a:latin typeface="Gill Sans MT" panose="020B0502020104020203"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4161912"/>
                  </a:ext>
                </a:extLst>
              </a:tr>
              <a:tr h="432480">
                <a:tc>
                  <a:txBody>
                    <a:bodyPr/>
                    <a:lstStyle/>
                    <a:p>
                      <a:pPr>
                        <a:spcAft>
                          <a:spcPts val="0"/>
                        </a:spcAft>
                      </a:pPr>
                      <a:r>
                        <a:rPr lang="en-GB" sz="1800" dirty="0">
                          <a:effectLst/>
                          <a:latin typeface="Gill Sans MT" panose="020B0502020104020203" pitchFamily="34" charset="0"/>
                          <a:ea typeface="Calibri" panose="020F0502020204030204" pitchFamily="34" charset="0"/>
                          <a:cs typeface="Times New Roman" panose="02020603050405020304" pitchFamily="18" charset="0"/>
                        </a:rPr>
                        <a:t>The lateralisation of function in the hemispheres</a:t>
                      </a:r>
                    </a:p>
                    <a:p>
                      <a:pPr>
                        <a:spcAft>
                          <a:spcPts val="0"/>
                        </a:spcAft>
                      </a:pPr>
                      <a:r>
                        <a:rPr lang="en-GB" sz="1800" dirty="0">
                          <a:effectLst/>
                          <a:latin typeface="Gill Sans MT" panose="020B0502020104020203"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600" dirty="0">
                          <a:effectLst/>
                          <a:latin typeface="Gill Sans MT" panose="020B0502020104020203"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600" dirty="0">
                          <a:effectLst/>
                          <a:latin typeface="Gill Sans MT" panose="020B0502020104020203"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600" dirty="0">
                          <a:effectLst/>
                          <a:latin typeface="Gill Sans MT" panose="020B0502020104020203"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58466676"/>
                  </a:ext>
                </a:extLst>
              </a:tr>
              <a:tr h="432480">
                <a:tc>
                  <a:txBody>
                    <a:bodyPr/>
                    <a:lstStyle/>
                    <a:p>
                      <a:pPr>
                        <a:spcAft>
                          <a:spcPts val="0"/>
                        </a:spcAft>
                      </a:pPr>
                      <a:r>
                        <a:rPr lang="en-GB" sz="1800" dirty="0">
                          <a:effectLst/>
                          <a:latin typeface="Gill Sans MT" panose="020B0502020104020203" pitchFamily="34" charset="0"/>
                          <a:ea typeface="Calibri" panose="020F0502020204030204" pitchFamily="34" charset="0"/>
                          <a:cs typeface="Times New Roman" panose="02020603050405020304" pitchFamily="18" charset="0"/>
                        </a:rPr>
                        <a:t>The role of the central nervous system and how neurons and synapses interact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600">
                          <a:effectLst/>
                          <a:latin typeface="Gill Sans MT" panose="020B0502020104020203"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600" dirty="0">
                          <a:effectLst/>
                          <a:latin typeface="Gill Sans MT" panose="020B0502020104020203"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600" dirty="0">
                          <a:effectLst/>
                          <a:latin typeface="Gill Sans MT" panose="020B0502020104020203"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83533054"/>
                  </a:ext>
                </a:extLst>
              </a:tr>
              <a:tr h="216240">
                <a:tc>
                  <a:txBody>
                    <a:bodyPr/>
                    <a:lstStyle/>
                    <a:p>
                      <a:pPr>
                        <a:spcAft>
                          <a:spcPts val="0"/>
                        </a:spcAft>
                      </a:pPr>
                      <a:r>
                        <a:rPr lang="en-GB" sz="1800" dirty="0">
                          <a:effectLst/>
                          <a:latin typeface="Gill Sans MT" panose="020B0502020104020203" pitchFamily="34" charset="0"/>
                          <a:ea typeface="Calibri" panose="020F0502020204030204" pitchFamily="34" charset="0"/>
                          <a:cs typeface="Times New Roman" panose="02020603050405020304" pitchFamily="18" charset="0"/>
                        </a:rPr>
                        <a:t>The impact of neurological damage on cognitions and behaviour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600">
                          <a:effectLst/>
                          <a:latin typeface="Gill Sans MT" panose="020B0502020104020203"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600">
                          <a:effectLst/>
                          <a:latin typeface="Gill Sans MT" panose="020B0502020104020203"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600" dirty="0">
                          <a:effectLst/>
                          <a:latin typeface="Gill Sans MT" panose="020B0502020104020203"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87360857"/>
                  </a:ext>
                </a:extLst>
              </a:tr>
              <a:tr h="216240">
                <a:tc>
                  <a:txBody>
                    <a:bodyPr/>
                    <a:lstStyle/>
                    <a:p>
                      <a:pPr>
                        <a:spcAft>
                          <a:spcPts val="0"/>
                        </a:spcAft>
                      </a:pPr>
                      <a:r>
                        <a:rPr lang="en-GB" sz="1800" dirty="0">
                          <a:effectLst/>
                          <a:latin typeface="Gill Sans MT" panose="020B0502020104020203" pitchFamily="34" charset="0"/>
                          <a:ea typeface="Calibri" panose="020F0502020204030204" pitchFamily="34" charset="0"/>
                          <a:cs typeface="Times New Roman" panose="02020603050405020304" pitchFamily="18" charset="0"/>
                        </a:rPr>
                        <a:t>Neuropsychological studies by Damasio et al. (1994) and Sperry (1968)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600">
                          <a:effectLst/>
                          <a:latin typeface="Gill Sans MT" panose="020B0502020104020203"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600">
                          <a:effectLst/>
                          <a:latin typeface="Gill Sans MT" panose="020B0502020104020203"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600" dirty="0">
                          <a:effectLst/>
                          <a:latin typeface="Gill Sans MT" panose="020B0502020104020203"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42911953"/>
                  </a:ext>
                </a:extLst>
              </a:tr>
              <a:tr h="216240">
                <a:tc>
                  <a:txBody>
                    <a:bodyPr/>
                    <a:lstStyle/>
                    <a:p>
                      <a:pPr>
                        <a:spcAft>
                          <a:spcPts val="0"/>
                        </a:spcAft>
                      </a:pPr>
                      <a:r>
                        <a:rPr lang="en-GB" sz="1800" dirty="0">
                          <a:effectLst/>
                          <a:latin typeface="Gill Sans MT" panose="020B0502020104020203" pitchFamily="34" charset="0"/>
                          <a:ea typeface="Calibri" panose="020F0502020204030204" pitchFamily="34" charset="0"/>
                          <a:cs typeface="Times New Roman" panose="02020603050405020304" pitchFamily="18" charset="0"/>
                        </a:rPr>
                        <a:t>Issues and debates about how the study of psychology has changed over time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600">
                          <a:effectLst/>
                          <a:latin typeface="Gill Sans MT" panose="020B0502020104020203"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600">
                          <a:effectLst/>
                          <a:latin typeface="Gill Sans MT" panose="020B0502020104020203"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600" dirty="0">
                          <a:effectLst/>
                          <a:latin typeface="Gill Sans MT" panose="020B0502020104020203"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7962207"/>
                  </a:ext>
                </a:extLst>
              </a:tr>
            </a:tbl>
          </a:graphicData>
        </a:graphic>
      </p:graphicFrame>
    </p:spTree>
    <p:extLst>
      <p:ext uri="{BB962C8B-B14F-4D97-AF65-F5344CB8AC3E}">
        <p14:creationId xmlns:p14="http://schemas.microsoft.com/office/powerpoint/2010/main" val="35384085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08547" y="192506"/>
            <a:ext cx="4764506" cy="287153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b="1" dirty="0" smtClean="0">
                <a:solidFill>
                  <a:schemeClr val="tx1"/>
                </a:solidFill>
              </a:rPr>
              <a:t>An advantage of using brain scans …</a:t>
            </a:r>
            <a:endParaRPr lang="en-GB" b="1" dirty="0">
              <a:solidFill>
                <a:schemeClr val="tx1"/>
              </a:solidFill>
            </a:endParaRPr>
          </a:p>
        </p:txBody>
      </p:sp>
      <p:sp>
        <p:nvSpPr>
          <p:cNvPr id="6" name="Rectangle 5"/>
          <p:cNvSpPr/>
          <p:nvPr/>
        </p:nvSpPr>
        <p:spPr>
          <a:xfrm>
            <a:off x="208547" y="3272589"/>
            <a:ext cx="4764506" cy="344027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b="1" dirty="0" smtClean="0">
                <a:solidFill>
                  <a:schemeClr val="tx1"/>
                </a:solidFill>
              </a:rPr>
              <a:t>More modern methods are being developed today…</a:t>
            </a:r>
            <a:endParaRPr lang="en-GB" b="1" dirty="0">
              <a:solidFill>
                <a:schemeClr val="tx1"/>
              </a:solidFill>
            </a:endParaRPr>
          </a:p>
        </p:txBody>
      </p:sp>
      <p:sp>
        <p:nvSpPr>
          <p:cNvPr id="7" name="Rectangle 6"/>
          <p:cNvSpPr/>
          <p:nvPr/>
        </p:nvSpPr>
        <p:spPr>
          <a:xfrm>
            <a:off x="5486400" y="192506"/>
            <a:ext cx="6464968" cy="652036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b="1" dirty="0" smtClean="0">
                <a:solidFill>
                  <a:schemeClr val="tx1"/>
                </a:solidFill>
              </a:rPr>
              <a:t>Psychology in action</a:t>
            </a:r>
          </a:p>
          <a:p>
            <a:r>
              <a:rPr lang="en-GB" dirty="0" smtClean="0">
                <a:solidFill>
                  <a:schemeClr val="tx1"/>
                </a:solidFill>
              </a:rPr>
              <a:t>Understanding the brain’s role in behaviour can be used to try and understand criminal behaviour.  In 1999, a young man named Donta Page murdered 24 year old Peyton </a:t>
            </a:r>
            <a:r>
              <a:rPr lang="en-GB" dirty="0" err="1" smtClean="0">
                <a:solidFill>
                  <a:schemeClr val="tx1"/>
                </a:solidFill>
              </a:rPr>
              <a:t>Tuthill</a:t>
            </a:r>
            <a:r>
              <a:rPr lang="en-GB" dirty="0" smtClean="0">
                <a:solidFill>
                  <a:schemeClr val="tx1"/>
                </a:solidFill>
              </a:rPr>
              <a:t> in Colorado, USA. He broke into her house, tied her up and stabbed her multiple times.  During his trial, evidence was presented that during childhood, Page had suffered years of physical abuse that had caused him serious harm.  Psychologist Adrian </a:t>
            </a:r>
            <a:r>
              <a:rPr lang="en-GB" dirty="0" err="1" smtClean="0">
                <a:solidFill>
                  <a:schemeClr val="tx1"/>
                </a:solidFill>
              </a:rPr>
              <a:t>Raine</a:t>
            </a:r>
            <a:r>
              <a:rPr lang="en-GB" dirty="0" smtClean="0">
                <a:solidFill>
                  <a:schemeClr val="tx1"/>
                </a:solidFill>
              </a:rPr>
              <a:t> scanned Page’s brain and found that he had suffered damage to his pre-frontal cortex, probably as a result of the abuse in his past.  This was presented in his defence in court as a possible reason for his violent behaviour.</a:t>
            </a:r>
          </a:p>
          <a:p>
            <a:endParaRPr lang="en-GB" dirty="0">
              <a:solidFill>
                <a:schemeClr val="tx1"/>
              </a:solidFill>
            </a:endParaRPr>
          </a:p>
          <a:p>
            <a:r>
              <a:rPr lang="en-GB" dirty="0" smtClean="0">
                <a:solidFill>
                  <a:schemeClr val="tx1"/>
                </a:solidFill>
              </a:rPr>
              <a:t>Understanding the brain could help us to understand criminal behaviour.  It could also challenge our understanding of criminal guilt if we know that there are reasons for a person’s crime that were beyond their control.</a:t>
            </a:r>
            <a:endParaRPr lang="en-GB" dirty="0">
              <a:solidFill>
                <a:schemeClr val="tx1"/>
              </a:solidFill>
            </a:endParaRPr>
          </a:p>
        </p:txBody>
      </p:sp>
      <p:pic>
        <p:nvPicPr>
          <p:cNvPr id="8" name="Picture 7"/>
          <p:cNvPicPr>
            <a:picLocks noChangeAspect="1"/>
          </p:cNvPicPr>
          <p:nvPr/>
        </p:nvPicPr>
        <p:blipFill>
          <a:blip r:embed="rId2"/>
          <a:stretch>
            <a:fillRect/>
          </a:stretch>
        </p:blipFill>
        <p:spPr>
          <a:xfrm>
            <a:off x="7634287" y="4992728"/>
            <a:ext cx="2409825" cy="1695323"/>
          </a:xfrm>
          <a:prstGeom prst="rect">
            <a:avLst/>
          </a:prstGeom>
        </p:spPr>
      </p:pic>
    </p:spTree>
    <p:extLst>
      <p:ext uri="{BB962C8B-B14F-4D97-AF65-F5344CB8AC3E}">
        <p14:creationId xmlns:p14="http://schemas.microsoft.com/office/powerpoint/2010/main" val="39205378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0238665" y="5138502"/>
            <a:ext cx="1453294" cy="1438761"/>
          </a:xfrm>
          <a:prstGeom prst="rect">
            <a:avLst/>
          </a:prstGeom>
        </p:spPr>
      </p:pic>
      <p:sp>
        <p:nvSpPr>
          <p:cNvPr id="8" name="Rectangle 7"/>
          <p:cNvSpPr/>
          <p:nvPr/>
        </p:nvSpPr>
        <p:spPr>
          <a:xfrm>
            <a:off x="6878472" y="265112"/>
            <a:ext cx="5024769" cy="631215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p:nvSpPr>
        <p:spPr>
          <a:xfrm>
            <a:off x="117892" y="256674"/>
            <a:ext cx="6310204" cy="632058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Content Placeholder 4"/>
          <p:cNvSpPr>
            <a:spLocks noGrp="1"/>
          </p:cNvSpPr>
          <p:nvPr>
            <p:ph idx="1"/>
          </p:nvPr>
        </p:nvSpPr>
        <p:spPr>
          <a:xfrm>
            <a:off x="7014949" y="361155"/>
            <a:ext cx="4888292" cy="6216108"/>
          </a:xfrm>
        </p:spPr>
        <p:txBody>
          <a:bodyPr>
            <a:normAutofit/>
          </a:bodyPr>
          <a:lstStyle/>
          <a:p>
            <a:pPr marL="0" indent="0">
              <a:buNone/>
            </a:pPr>
            <a:r>
              <a:rPr lang="en-GB" sz="2400" b="1" dirty="0" smtClean="0"/>
              <a:t>Exam tip</a:t>
            </a:r>
          </a:p>
          <a:p>
            <a:pPr marL="0" indent="0">
              <a:buNone/>
            </a:pPr>
            <a:r>
              <a:rPr lang="en-GB" sz="2400" b="1" dirty="0" smtClean="0"/>
              <a:t>‘Assess’ </a:t>
            </a:r>
            <a:r>
              <a:rPr lang="en-GB" sz="2400" dirty="0" smtClean="0"/>
              <a:t>questions require extended writing, featuring full sentences and paragraphs to clearly separate out your ideas.  </a:t>
            </a:r>
          </a:p>
          <a:p>
            <a:pPr marL="0" indent="0">
              <a:buNone/>
            </a:pPr>
            <a:endParaRPr lang="en-GB" sz="2400" dirty="0"/>
          </a:p>
          <a:p>
            <a:pPr marL="0" indent="0">
              <a:buNone/>
            </a:pPr>
            <a:r>
              <a:rPr lang="en-GB" sz="2400" dirty="0" smtClean="0"/>
              <a:t>You should plan your answer before you start to make sure you do not leave out something important when you are writing.</a:t>
            </a:r>
            <a:endParaRPr lang="en-GB" sz="2400" b="1" dirty="0" smtClean="0"/>
          </a:p>
        </p:txBody>
      </p:sp>
      <p:sp>
        <p:nvSpPr>
          <p:cNvPr id="6" name="Text Placeholder 5"/>
          <p:cNvSpPr>
            <a:spLocks noGrp="1"/>
          </p:cNvSpPr>
          <p:nvPr>
            <p:ph type="body" sz="half" idx="2"/>
          </p:nvPr>
        </p:nvSpPr>
        <p:spPr>
          <a:xfrm>
            <a:off x="187283" y="464024"/>
            <a:ext cx="6022448" cy="6049071"/>
          </a:xfrm>
        </p:spPr>
        <p:txBody>
          <a:bodyPr>
            <a:noAutofit/>
          </a:bodyPr>
          <a:lstStyle/>
          <a:p>
            <a:r>
              <a:rPr lang="en-GB" sz="2800" b="1" u="sng" dirty="0" smtClean="0"/>
              <a:t>Exam – style question </a:t>
            </a:r>
          </a:p>
          <a:p>
            <a:r>
              <a:rPr lang="en-GB" sz="2400" dirty="0" smtClean="0"/>
              <a:t>In their psychology lesson, the students were talking about how studying human behaviour has changed over time.  Dexter said he was more interested in the modern study of psychology, especially how the brain could be understood now.  Hermione said she was more interested in the early study of psychology, so she could compare that to what we understand now.</a:t>
            </a:r>
          </a:p>
          <a:p>
            <a:endParaRPr lang="en-GB" sz="2400" dirty="0"/>
          </a:p>
          <a:p>
            <a:r>
              <a:rPr lang="en-GB" sz="2400" b="1" dirty="0" smtClean="0"/>
              <a:t>Assess how the study of psychology has changed over time.  You should refer to how studying the brain has changed in your explanation. (9 marks) </a:t>
            </a:r>
            <a:endParaRPr lang="en-GB" sz="2400" b="1" dirty="0" smtClean="0"/>
          </a:p>
        </p:txBody>
      </p:sp>
    </p:spTree>
    <p:extLst>
      <p:ext uri="{BB962C8B-B14F-4D97-AF65-F5344CB8AC3E}">
        <p14:creationId xmlns:p14="http://schemas.microsoft.com/office/powerpoint/2010/main" val="26975065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0841" y="176463"/>
            <a:ext cx="11566359" cy="6320590"/>
          </a:xfrm>
        </p:spPr>
        <p:txBody>
          <a:bodyPr/>
          <a:lstStyle/>
          <a:p>
            <a:pPr marL="0" indent="0">
              <a:buNone/>
            </a:pPr>
            <a:r>
              <a:rPr lang="en-US" dirty="0"/>
              <a:t>Assess </a:t>
            </a:r>
            <a:r>
              <a:rPr lang="en-US" dirty="0" smtClean="0"/>
              <a:t>how the study of psychology has changed over time.  You should refer to how studying the brain has changed in your explanation. (9 marks) </a:t>
            </a:r>
          </a:p>
          <a:p>
            <a:pPr marL="0" indent="0">
              <a:buNone/>
            </a:pPr>
            <a:endParaRPr lang="en-US" dirty="0"/>
          </a:p>
          <a:p>
            <a:pPr marL="0" indent="0">
              <a:buNone/>
            </a:pPr>
            <a:endParaRPr lang="en-GB" dirty="0"/>
          </a:p>
        </p:txBody>
      </p:sp>
      <p:sp>
        <p:nvSpPr>
          <p:cNvPr id="5" name="Rectangle 4"/>
          <p:cNvSpPr/>
          <p:nvPr/>
        </p:nvSpPr>
        <p:spPr>
          <a:xfrm>
            <a:off x="160421" y="176463"/>
            <a:ext cx="11855116" cy="646496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5130324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2566255123"/>
              </p:ext>
            </p:extLst>
          </p:nvPr>
        </p:nvGraphicFramePr>
        <p:xfrm>
          <a:off x="162006" y="199726"/>
          <a:ext cx="11773320" cy="6583680"/>
        </p:xfrm>
        <a:graphic>
          <a:graphicData uri="http://schemas.openxmlformats.org/drawingml/2006/table">
            <a:tbl>
              <a:tblPr firstRow="1" firstCol="1" bandRow="1"/>
              <a:tblGrid>
                <a:gridCol w="1513471">
                  <a:extLst>
                    <a:ext uri="{9D8B030D-6E8A-4147-A177-3AD203B41FA5}">
                      <a16:colId xmlns:a16="http://schemas.microsoft.com/office/drawing/2014/main" val="3809155922"/>
                    </a:ext>
                  </a:extLst>
                </a:gridCol>
                <a:gridCol w="10259849">
                  <a:extLst>
                    <a:ext uri="{9D8B030D-6E8A-4147-A177-3AD203B41FA5}">
                      <a16:colId xmlns:a16="http://schemas.microsoft.com/office/drawing/2014/main" val="1605047437"/>
                    </a:ext>
                  </a:extLst>
                </a:gridCol>
              </a:tblGrid>
              <a:tr h="548640">
                <a:tc>
                  <a:txBody>
                    <a:bodyPr/>
                    <a:lstStyle/>
                    <a:p>
                      <a:pPr>
                        <a:spcAft>
                          <a:spcPts val="0"/>
                        </a:spcAft>
                      </a:pPr>
                      <a:r>
                        <a:rPr lang="en-GB" sz="1800" dirty="0">
                          <a:effectLst/>
                          <a:latin typeface="Gill Sans MT" panose="020B0502020104020203" pitchFamily="34" charset="0"/>
                          <a:ea typeface="Calibri" panose="020F0502020204030204" pitchFamily="34" charset="0"/>
                          <a:cs typeface="Times New Roman" panose="02020603050405020304" pitchFamily="18" charset="0"/>
                        </a:rPr>
                        <a:t>Brain</a:t>
                      </a:r>
                    </a:p>
                  </a:txBody>
                  <a:tcPr marL="66229" marR="662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GB" sz="12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6229" marR="662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65077603"/>
                  </a:ext>
                </a:extLst>
              </a:tr>
              <a:tr h="548640">
                <a:tc>
                  <a:txBody>
                    <a:bodyPr/>
                    <a:lstStyle/>
                    <a:p>
                      <a:pPr>
                        <a:spcAft>
                          <a:spcPts val="0"/>
                        </a:spcAft>
                      </a:pPr>
                      <a:r>
                        <a:rPr lang="en-GB" sz="1800" dirty="0">
                          <a:effectLst/>
                          <a:latin typeface="Gill Sans MT" panose="020B0502020104020203" pitchFamily="34" charset="0"/>
                          <a:ea typeface="Calibri" panose="020F0502020204030204" pitchFamily="34" charset="0"/>
                          <a:cs typeface="Times New Roman" panose="02020603050405020304" pitchFamily="18" charset="0"/>
                        </a:rPr>
                        <a:t>Hemisphere</a:t>
                      </a:r>
                    </a:p>
                  </a:txBody>
                  <a:tcPr marL="66229" marR="662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GB" sz="12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6229" marR="662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38969852"/>
                  </a:ext>
                </a:extLst>
              </a:tr>
              <a:tr h="548640">
                <a:tc>
                  <a:txBody>
                    <a:bodyPr/>
                    <a:lstStyle/>
                    <a:p>
                      <a:pPr>
                        <a:spcAft>
                          <a:spcPts val="0"/>
                        </a:spcAft>
                      </a:pPr>
                      <a:r>
                        <a:rPr lang="en-GB" sz="1800" dirty="0">
                          <a:effectLst/>
                          <a:latin typeface="Gill Sans MT" panose="020B0502020104020203" pitchFamily="34" charset="0"/>
                          <a:ea typeface="Calibri" panose="020F0502020204030204" pitchFamily="34" charset="0"/>
                          <a:cs typeface="Times New Roman" panose="02020603050405020304" pitchFamily="18" charset="0"/>
                        </a:rPr>
                        <a:t>Cerebrum</a:t>
                      </a:r>
                    </a:p>
                  </a:txBody>
                  <a:tcPr marL="66229" marR="662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GB" sz="12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6229" marR="662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56387847"/>
                  </a:ext>
                </a:extLst>
              </a:tr>
              <a:tr h="548640">
                <a:tc>
                  <a:txBody>
                    <a:bodyPr/>
                    <a:lstStyle/>
                    <a:p>
                      <a:pPr>
                        <a:spcAft>
                          <a:spcPts val="0"/>
                        </a:spcAft>
                      </a:pPr>
                      <a:r>
                        <a:rPr lang="en-GB" sz="1800" dirty="0">
                          <a:effectLst/>
                          <a:latin typeface="Gill Sans MT" panose="020B0502020104020203" pitchFamily="34" charset="0"/>
                          <a:ea typeface="Calibri" panose="020F0502020204030204" pitchFamily="34" charset="0"/>
                          <a:cs typeface="Times New Roman" panose="02020603050405020304" pitchFamily="18" charset="0"/>
                        </a:rPr>
                        <a:t>Cortex</a:t>
                      </a:r>
                    </a:p>
                  </a:txBody>
                  <a:tcPr marL="66229" marR="662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GB" sz="1200" dirty="0" smtClean="0">
                        <a:effectLst/>
                        <a:latin typeface="Gill Sans MT" panose="020B0502020104020203" pitchFamily="34" charset="0"/>
                        <a:ea typeface="Calibri" panose="020F0502020204030204" pitchFamily="34" charset="0"/>
                        <a:cs typeface="Times New Roman" panose="02020603050405020304" pitchFamily="18" charset="0"/>
                      </a:endParaRPr>
                    </a:p>
                    <a:p>
                      <a:pPr>
                        <a:spcAft>
                          <a:spcPts val="0"/>
                        </a:spcAft>
                      </a:pPr>
                      <a:endParaRPr lang="en-GB" sz="1200" dirty="0" smtClean="0">
                        <a:effectLst/>
                        <a:latin typeface="Gill Sans MT" panose="020B0502020104020203" pitchFamily="34" charset="0"/>
                        <a:ea typeface="Calibri" panose="020F0502020204030204" pitchFamily="34" charset="0"/>
                        <a:cs typeface="Times New Roman" panose="02020603050405020304" pitchFamily="18" charset="0"/>
                      </a:endParaRPr>
                    </a:p>
                    <a:p>
                      <a:pPr>
                        <a:spcAft>
                          <a:spcPts val="0"/>
                        </a:spcAft>
                      </a:pPr>
                      <a:endParaRPr lang="en-GB" sz="12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6229" marR="662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39995546"/>
                  </a:ext>
                </a:extLst>
              </a:tr>
              <a:tr h="548640">
                <a:tc>
                  <a:txBody>
                    <a:bodyPr/>
                    <a:lstStyle/>
                    <a:p>
                      <a:pPr>
                        <a:spcAft>
                          <a:spcPts val="0"/>
                        </a:spcAft>
                      </a:pPr>
                      <a:r>
                        <a:rPr lang="en-GB" sz="1800" dirty="0">
                          <a:effectLst/>
                          <a:latin typeface="Gill Sans MT" panose="020B0502020104020203" pitchFamily="34" charset="0"/>
                          <a:ea typeface="Calibri" panose="020F0502020204030204" pitchFamily="34" charset="0"/>
                          <a:cs typeface="Times New Roman" panose="02020603050405020304" pitchFamily="18" charset="0"/>
                        </a:rPr>
                        <a:t>Spinal cord</a:t>
                      </a:r>
                    </a:p>
                  </a:txBody>
                  <a:tcPr marL="66229" marR="662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GB" sz="12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6229" marR="662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82415369"/>
                  </a:ext>
                </a:extLst>
              </a:tr>
              <a:tr h="548640">
                <a:tc>
                  <a:txBody>
                    <a:bodyPr/>
                    <a:lstStyle/>
                    <a:p>
                      <a:pPr>
                        <a:spcAft>
                          <a:spcPts val="0"/>
                        </a:spcAft>
                      </a:pPr>
                      <a:r>
                        <a:rPr lang="en-GB" sz="1800" dirty="0">
                          <a:effectLst/>
                          <a:latin typeface="Gill Sans MT" panose="020B0502020104020203" pitchFamily="34" charset="0"/>
                          <a:ea typeface="Calibri" panose="020F0502020204030204" pitchFamily="34" charset="0"/>
                          <a:cs typeface="Times New Roman" panose="02020603050405020304" pitchFamily="18" charset="0"/>
                        </a:rPr>
                        <a:t>Brainstem</a:t>
                      </a:r>
                    </a:p>
                  </a:txBody>
                  <a:tcPr marL="66229" marR="662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GB" sz="12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6229" marR="662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67078404"/>
                  </a:ext>
                </a:extLst>
              </a:tr>
              <a:tr h="548640">
                <a:tc>
                  <a:txBody>
                    <a:bodyPr/>
                    <a:lstStyle/>
                    <a:p>
                      <a:pPr>
                        <a:spcAft>
                          <a:spcPts val="0"/>
                        </a:spcAft>
                      </a:pPr>
                      <a:r>
                        <a:rPr lang="en-GB" sz="1800" dirty="0">
                          <a:effectLst/>
                          <a:latin typeface="Gill Sans MT" panose="020B0502020104020203" pitchFamily="34" charset="0"/>
                          <a:ea typeface="Calibri" panose="020F0502020204030204" pitchFamily="34" charset="0"/>
                          <a:cs typeface="Times New Roman" panose="02020603050405020304" pitchFamily="18" charset="0"/>
                        </a:rPr>
                        <a:t>Reflexes</a:t>
                      </a:r>
                    </a:p>
                  </a:txBody>
                  <a:tcPr marL="66229" marR="662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GB" sz="12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6229" marR="662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43509275"/>
                  </a:ext>
                </a:extLst>
              </a:tr>
              <a:tr h="548640">
                <a:tc>
                  <a:txBody>
                    <a:bodyPr/>
                    <a:lstStyle/>
                    <a:p>
                      <a:pPr>
                        <a:spcAft>
                          <a:spcPts val="0"/>
                        </a:spcAft>
                      </a:pPr>
                      <a:r>
                        <a:rPr lang="en-GB" sz="1800" dirty="0">
                          <a:effectLst/>
                          <a:latin typeface="Gill Sans MT" panose="020B0502020104020203" pitchFamily="34" charset="0"/>
                          <a:ea typeface="Calibri" panose="020F0502020204030204" pitchFamily="34" charset="0"/>
                          <a:cs typeface="Times New Roman" panose="02020603050405020304" pitchFamily="18" charset="0"/>
                        </a:rPr>
                        <a:t>Frontal lobe</a:t>
                      </a:r>
                    </a:p>
                  </a:txBody>
                  <a:tcPr marL="66229" marR="662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GB" sz="12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6229" marR="662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64654587"/>
                  </a:ext>
                </a:extLst>
              </a:tr>
              <a:tr h="548640">
                <a:tc>
                  <a:txBody>
                    <a:bodyPr/>
                    <a:lstStyle/>
                    <a:p>
                      <a:pPr>
                        <a:spcAft>
                          <a:spcPts val="0"/>
                        </a:spcAft>
                      </a:pPr>
                      <a:r>
                        <a:rPr lang="en-GB" sz="1800" dirty="0">
                          <a:effectLst/>
                          <a:latin typeface="Gill Sans MT" panose="020B0502020104020203" pitchFamily="34" charset="0"/>
                          <a:ea typeface="Calibri" panose="020F0502020204030204" pitchFamily="34" charset="0"/>
                          <a:cs typeface="Times New Roman" panose="02020603050405020304" pitchFamily="18" charset="0"/>
                        </a:rPr>
                        <a:t>Temporal lobe</a:t>
                      </a:r>
                    </a:p>
                  </a:txBody>
                  <a:tcPr marL="66229" marR="662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GB" sz="1200" dirty="0" smtClean="0">
                        <a:effectLst/>
                        <a:latin typeface="Gill Sans MT" panose="020B0502020104020203" pitchFamily="34" charset="0"/>
                        <a:ea typeface="Calibri" panose="020F0502020204030204" pitchFamily="34" charset="0"/>
                        <a:cs typeface="Times New Roman" panose="02020603050405020304" pitchFamily="18" charset="0"/>
                      </a:endParaRPr>
                    </a:p>
                    <a:p>
                      <a:pPr>
                        <a:spcAft>
                          <a:spcPts val="0"/>
                        </a:spcAft>
                      </a:pPr>
                      <a:endParaRPr lang="en-GB" sz="1200" dirty="0" smtClean="0">
                        <a:effectLst/>
                        <a:latin typeface="Gill Sans MT" panose="020B0502020104020203" pitchFamily="34" charset="0"/>
                        <a:ea typeface="Calibri" panose="020F0502020204030204" pitchFamily="34" charset="0"/>
                        <a:cs typeface="Times New Roman" panose="02020603050405020304" pitchFamily="18" charset="0"/>
                      </a:endParaRPr>
                    </a:p>
                    <a:p>
                      <a:pPr>
                        <a:spcAft>
                          <a:spcPts val="0"/>
                        </a:spcAft>
                      </a:pPr>
                      <a:endParaRPr lang="en-GB" sz="12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6229" marR="662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93464974"/>
                  </a:ext>
                </a:extLst>
              </a:tr>
              <a:tr h="548640">
                <a:tc>
                  <a:txBody>
                    <a:bodyPr/>
                    <a:lstStyle/>
                    <a:p>
                      <a:pPr>
                        <a:spcAft>
                          <a:spcPts val="0"/>
                        </a:spcAft>
                      </a:pPr>
                      <a:r>
                        <a:rPr lang="en-GB" sz="1800" dirty="0">
                          <a:effectLst/>
                          <a:latin typeface="Gill Sans MT" panose="020B0502020104020203" pitchFamily="34" charset="0"/>
                          <a:ea typeface="Calibri" panose="020F0502020204030204" pitchFamily="34" charset="0"/>
                          <a:cs typeface="Times New Roman" panose="02020603050405020304" pitchFamily="18" charset="0"/>
                        </a:rPr>
                        <a:t>Parietal lobe</a:t>
                      </a:r>
                    </a:p>
                  </a:txBody>
                  <a:tcPr marL="66229" marR="662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GB" sz="12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6229" marR="662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54441551"/>
                  </a:ext>
                </a:extLst>
              </a:tr>
              <a:tr h="548640">
                <a:tc>
                  <a:txBody>
                    <a:bodyPr/>
                    <a:lstStyle/>
                    <a:p>
                      <a:pPr>
                        <a:spcAft>
                          <a:spcPts val="0"/>
                        </a:spcAft>
                      </a:pPr>
                      <a:r>
                        <a:rPr lang="en-GB" sz="1800" dirty="0">
                          <a:effectLst/>
                          <a:latin typeface="Gill Sans MT" panose="020B0502020104020203" pitchFamily="34" charset="0"/>
                          <a:ea typeface="Calibri" panose="020F0502020204030204" pitchFamily="34" charset="0"/>
                          <a:cs typeface="Times New Roman" panose="02020603050405020304" pitchFamily="18" charset="0"/>
                        </a:rPr>
                        <a:t>Occipital lobe</a:t>
                      </a:r>
                    </a:p>
                  </a:txBody>
                  <a:tcPr marL="66229" marR="662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GB" sz="1200" dirty="0" smtClean="0">
                        <a:effectLst/>
                        <a:latin typeface="Gill Sans MT" panose="020B0502020104020203" pitchFamily="34" charset="0"/>
                        <a:ea typeface="Calibri" panose="020F0502020204030204" pitchFamily="34" charset="0"/>
                        <a:cs typeface="Times New Roman" panose="02020603050405020304" pitchFamily="18" charset="0"/>
                      </a:endParaRPr>
                    </a:p>
                    <a:p>
                      <a:pPr>
                        <a:spcAft>
                          <a:spcPts val="0"/>
                        </a:spcAft>
                      </a:pPr>
                      <a:endParaRPr lang="en-GB" sz="12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6229" marR="662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57493460"/>
                  </a:ext>
                </a:extLst>
              </a:tr>
              <a:tr h="548640">
                <a:tc>
                  <a:txBody>
                    <a:bodyPr/>
                    <a:lstStyle/>
                    <a:p>
                      <a:pPr>
                        <a:spcAft>
                          <a:spcPts val="0"/>
                        </a:spcAft>
                      </a:pPr>
                      <a:r>
                        <a:rPr lang="en-GB" sz="1800" dirty="0">
                          <a:effectLst/>
                          <a:latin typeface="Gill Sans MT" panose="020B0502020104020203" pitchFamily="34" charset="0"/>
                          <a:ea typeface="Calibri" panose="020F0502020204030204" pitchFamily="34" charset="0"/>
                          <a:cs typeface="Times New Roman" panose="02020603050405020304" pitchFamily="18" charset="0"/>
                        </a:rPr>
                        <a:t>Cerebellum</a:t>
                      </a:r>
                    </a:p>
                  </a:txBody>
                  <a:tcPr marL="66229" marR="662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GB" sz="12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6229" marR="662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58996168"/>
                  </a:ext>
                </a:extLst>
              </a:tr>
            </a:tbl>
          </a:graphicData>
        </a:graphic>
      </p:graphicFrame>
    </p:spTree>
    <p:extLst>
      <p:ext uri="{BB962C8B-B14F-4D97-AF65-F5344CB8AC3E}">
        <p14:creationId xmlns:p14="http://schemas.microsoft.com/office/powerpoint/2010/main" val="41863350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2132038522"/>
              </p:ext>
            </p:extLst>
          </p:nvPr>
        </p:nvGraphicFramePr>
        <p:xfrm>
          <a:off x="237372" y="162025"/>
          <a:ext cx="11713995" cy="6583680"/>
        </p:xfrm>
        <a:graphic>
          <a:graphicData uri="http://schemas.openxmlformats.org/drawingml/2006/table">
            <a:tbl>
              <a:tblPr firstRow="1" firstCol="1" bandRow="1"/>
              <a:tblGrid>
                <a:gridCol w="2364991">
                  <a:extLst>
                    <a:ext uri="{9D8B030D-6E8A-4147-A177-3AD203B41FA5}">
                      <a16:colId xmlns:a16="http://schemas.microsoft.com/office/drawing/2014/main" val="3304072772"/>
                    </a:ext>
                  </a:extLst>
                </a:gridCol>
                <a:gridCol w="9349004">
                  <a:extLst>
                    <a:ext uri="{9D8B030D-6E8A-4147-A177-3AD203B41FA5}">
                      <a16:colId xmlns:a16="http://schemas.microsoft.com/office/drawing/2014/main" val="1981611333"/>
                    </a:ext>
                  </a:extLst>
                </a:gridCol>
              </a:tblGrid>
              <a:tr h="548640">
                <a:tc>
                  <a:txBody>
                    <a:bodyPr/>
                    <a:lstStyle/>
                    <a:p>
                      <a:pPr>
                        <a:spcAft>
                          <a:spcPts val="0"/>
                        </a:spcAft>
                      </a:pPr>
                      <a:r>
                        <a:rPr lang="en-GB" sz="1800" dirty="0">
                          <a:effectLst/>
                          <a:latin typeface="Gill Sans MT" panose="020B0502020104020203" pitchFamily="34" charset="0"/>
                          <a:ea typeface="Calibri" panose="020F0502020204030204" pitchFamily="34" charset="0"/>
                          <a:cs typeface="Times New Roman" panose="02020603050405020304" pitchFamily="18" charset="0"/>
                        </a:rPr>
                        <a:t>Lateralisation of function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GB" sz="12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54741079"/>
                  </a:ext>
                </a:extLst>
              </a:tr>
              <a:tr h="548640">
                <a:tc>
                  <a:txBody>
                    <a:bodyPr/>
                    <a:lstStyle/>
                    <a:p>
                      <a:pPr>
                        <a:spcAft>
                          <a:spcPts val="0"/>
                        </a:spcAft>
                      </a:pPr>
                      <a:r>
                        <a:rPr lang="en-GB" sz="1800" dirty="0">
                          <a:effectLst/>
                          <a:latin typeface="Gill Sans MT" panose="020B0502020104020203" pitchFamily="34" charset="0"/>
                          <a:ea typeface="Calibri" panose="020F0502020204030204" pitchFamily="34" charset="0"/>
                          <a:cs typeface="Times New Roman" panose="02020603050405020304" pitchFamily="18" charset="0"/>
                        </a:rPr>
                        <a:t>Asymmetrical</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GB" sz="12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71589280"/>
                  </a:ext>
                </a:extLst>
              </a:tr>
              <a:tr h="548640">
                <a:tc>
                  <a:txBody>
                    <a:bodyPr/>
                    <a:lstStyle/>
                    <a:p>
                      <a:pPr>
                        <a:spcAft>
                          <a:spcPts val="0"/>
                        </a:spcAft>
                      </a:pPr>
                      <a:r>
                        <a:rPr lang="en-GB" sz="1800" dirty="0">
                          <a:effectLst/>
                          <a:latin typeface="Gill Sans MT" panose="020B0502020104020203" pitchFamily="34" charset="0"/>
                          <a:ea typeface="Calibri" panose="020F0502020204030204" pitchFamily="34" charset="0"/>
                          <a:cs typeface="Times New Roman" panose="02020603050405020304" pitchFamily="18" charset="0"/>
                        </a:rPr>
                        <a:t>Corpus callosum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GB" sz="12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97781178"/>
                  </a:ext>
                </a:extLst>
              </a:tr>
              <a:tr h="548640">
                <a:tc>
                  <a:txBody>
                    <a:bodyPr/>
                    <a:lstStyle/>
                    <a:p>
                      <a:pPr>
                        <a:spcAft>
                          <a:spcPts val="0"/>
                        </a:spcAft>
                      </a:pPr>
                      <a:r>
                        <a:rPr lang="en-GB" sz="1800">
                          <a:effectLst/>
                          <a:latin typeface="Gill Sans MT" panose="020B0502020104020203" pitchFamily="34" charset="0"/>
                          <a:ea typeface="Calibri" panose="020F0502020204030204" pitchFamily="34" charset="0"/>
                          <a:cs typeface="Times New Roman" panose="02020603050405020304" pitchFamily="18" charset="0"/>
                        </a:rPr>
                        <a:t>Broca’s area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GB" sz="12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51502011"/>
                  </a:ext>
                </a:extLst>
              </a:tr>
              <a:tr h="548640">
                <a:tc>
                  <a:txBody>
                    <a:bodyPr/>
                    <a:lstStyle/>
                    <a:p>
                      <a:pPr>
                        <a:spcAft>
                          <a:spcPts val="0"/>
                        </a:spcAft>
                      </a:pPr>
                      <a:r>
                        <a:rPr lang="en-GB" sz="1800" dirty="0">
                          <a:effectLst/>
                          <a:latin typeface="Gill Sans MT" panose="020B0502020104020203" pitchFamily="34" charset="0"/>
                          <a:ea typeface="Calibri" panose="020F0502020204030204" pitchFamily="34" charset="0"/>
                          <a:cs typeface="Times New Roman" panose="02020603050405020304" pitchFamily="18" charset="0"/>
                        </a:rPr>
                        <a:t>Spatial awareness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GB" sz="12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86984351"/>
                  </a:ext>
                </a:extLst>
              </a:tr>
              <a:tr h="548640">
                <a:tc>
                  <a:txBody>
                    <a:bodyPr/>
                    <a:lstStyle/>
                    <a:p>
                      <a:pPr>
                        <a:spcAft>
                          <a:spcPts val="0"/>
                        </a:spcAft>
                      </a:pPr>
                      <a:r>
                        <a:rPr lang="en-GB" sz="1800" dirty="0">
                          <a:effectLst/>
                          <a:latin typeface="Gill Sans MT" panose="020B0502020104020203" pitchFamily="34" charset="0"/>
                          <a:ea typeface="Calibri" panose="020F0502020204030204" pitchFamily="34" charset="0"/>
                          <a:cs typeface="Times New Roman" panose="02020603050405020304" pitchFamily="18" charset="0"/>
                        </a:rPr>
                        <a:t>Central nervous system (CNS)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GB" sz="12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27408017"/>
                  </a:ext>
                </a:extLst>
              </a:tr>
              <a:tr h="548640">
                <a:tc>
                  <a:txBody>
                    <a:bodyPr/>
                    <a:lstStyle/>
                    <a:p>
                      <a:pPr>
                        <a:spcAft>
                          <a:spcPts val="0"/>
                        </a:spcAft>
                      </a:pPr>
                      <a:r>
                        <a:rPr lang="en-GB" sz="1800" dirty="0">
                          <a:effectLst/>
                          <a:latin typeface="Gill Sans MT" panose="020B0502020104020203" pitchFamily="34" charset="0"/>
                          <a:ea typeface="Calibri" panose="020F0502020204030204" pitchFamily="34" charset="0"/>
                          <a:cs typeface="Times New Roman" panose="02020603050405020304" pitchFamily="18" charset="0"/>
                        </a:rPr>
                        <a:t>Peripheral nervous system (PNS)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GB" sz="12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194232"/>
                  </a:ext>
                </a:extLst>
              </a:tr>
              <a:tr h="548640">
                <a:tc>
                  <a:txBody>
                    <a:bodyPr/>
                    <a:lstStyle/>
                    <a:p>
                      <a:pPr>
                        <a:spcAft>
                          <a:spcPts val="0"/>
                        </a:spcAft>
                      </a:pPr>
                      <a:r>
                        <a:rPr lang="en-GB" sz="1800" dirty="0">
                          <a:effectLst/>
                          <a:latin typeface="Gill Sans MT" panose="020B0502020104020203" pitchFamily="34" charset="0"/>
                          <a:ea typeface="Calibri" panose="020F0502020204030204" pitchFamily="34" charset="0"/>
                          <a:cs typeface="Times New Roman" panose="02020603050405020304" pitchFamily="18" charset="0"/>
                        </a:rPr>
                        <a:t>Neurotransmitters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GB" sz="12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33134130"/>
                  </a:ext>
                </a:extLst>
              </a:tr>
              <a:tr h="548640">
                <a:tc>
                  <a:txBody>
                    <a:bodyPr/>
                    <a:lstStyle/>
                    <a:p>
                      <a:pPr>
                        <a:spcAft>
                          <a:spcPts val="0"/>
                        </a:spcAft>
                      </a:pPr>
                      <a:r>
                        <a:rPr lang="en-GB" sz="1800" dirty="0">
                          <a:effectLst/>
                          <a:latin typeface="Gill Sans MT" panose="020B0502020104020203" pitchFamily="34" charset="0"/>
                          <a:ea typeface="Calibri" panose="020F0502020204030204" pitchFamily="34" charset="0"/>
                          <a:cs typeface="Times New Roman" panose="02020603050405020304" pitchFamily="18" charset="0"/>
                        </a:rPr>
                        <a:t>Neuron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GB" sz="12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057523"/>
                  </a:ext>
                </a:extLst>
              </a:tr>
              <a:tr h="548640">
                <a:tc>
                  <a:txBody>
                    <a:bodyPr/>
                    <a:lstStyle/>
                    <a:p>
                      <a:pPr>
                        <a:spcAft>
                          <a:spcPts val="0"/>
                        </a:spcAft>
                      </a:pPr>
                      <a:r>
                        <a:rPr lang="en-GB" sz="1800" dirty="0">
                          <a:effectLst/>
                          <a:latin typeface="Gill Sans MT" panose="020B0502020104020203" pitchFamily="34" charset="0"/>
                          <a:ea typeface="Calibri" panose="020F0502020204030204" pitchFamily="34" charset="0"/>
                          <a:cs typeface="Times New Roman" panose="02020603050405020304" pitchFamily="18" charset="0"/>
                        </a:rPr>
                        <a:t>Synaptic transmission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GB" sz="12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54147650"/>
                  </a:ext>
                </a:extLst>
              </a:tr>
              <a:tr h="548640">
                <a:tc>
                  <a:txBody>
                    <a:bodyPr/>
                    <a:lstStyle/>
                    <a:p>
                      <a:pPr>
                        <a:spcAft>
                          <a:spcPts val="0"/>
                        </a:spcAft>
                      </a:pPr>
                      <a:r>
                        <a:rPr lang="en-GB" sz="1800" dirty="0">
                          <a:effectLst/>
                          <a:latin typeface="Gill Sans MT" panose="020B0502020104020203" pitchFamily="34" charset="0"/>
                          <a:ea typeface="Calibri" panose="020F0502020204030204" pitchFamily="34" charset="0"/>
                          <a:cs typeface="Times New Roman" panose="02020603050405020304" pitchFamily="18" charset="0"/>
                        </a:rPr>
                        <a:t>Synapse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GB" sz="12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26188621"/>
                  </a:ext>
                </a:extLst>
              </a:tr>
              <a:tr h="548640">
                <a:tc>
                  <a:txBody>
                    <a:bodyPr/>
                    <a:lstStyle/>
                    <a:p>
                      <a:pPr>
                        <a:spcAft>
                          <a:spcPts val="0"/>
                        </a:spcAft>
                      </a:pPr>
                      <a:r>
                        <a:rPr lang="en-GB" sz="1800" dirty="0">
                          <a:effectLst/>
                          <a:latin typeface="Gill Sans MT" panose="020B0502020104020203" pitchFamily="34" charset="0"/>
                          <a:ea typeface="Calibri" panose="020F0502020204030204" pitchFamily="34" charset="0"/>
                          <a:cs typeface="Times New Roman" panose="02020603050405020304" pitchFamily="18" charset="0"/>
                        </a:rPr>
                        <a:t>Axon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GB" sz="12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43987760"/>
                  </a:ext>
                </a:extLst>
              </a:tr>
            </a:tbl>
          </a:graphicData>
        </a:graphic>
      </p:graphicFrame>
    </p:spTree>
    <p:extLst>
      <p:ext uri="{BB962C8B-B14F-4D97-AF65-F5344CB8AC3E}">
        <p14:creationId xmlns:p14="http://schemas.microsoft.com/office/powerpoint/2010/main" val="19830409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701293842"/>
              </p:ext>
            </p:extLst>
          </p:nvPr>
        </p:nvGraphicFramePr>
        <p:xfrm>
          <a:off x="237371" y="141829"/>
          <a:ext cx="11746081" cy="6583680"/>
        </p:xfrm>
        <a:graphic>
          <a:graphicData uri="http://schemas.openxmlformats.org/drawingml/2006/table">
            <a:tbl>
              <a:tblPr firstRow="1" firstCol="1" bandRow="1"/>
              <a:tblGrid>
                <a:gridCol w="2111806">
                  <a:extLst>
                    <a:ext uri="{9D8B030D-6E8A-4147-A177-3AD203B41FA5}">
                      <a16:colId xmlns:a16="http://schemas.microsoft.com/office/drawing/2014/main" val="2399817571"/>
                    </a:ext>
                  </a:extLst>
                </a:gridCol>
                <a:gridCol w="9634275">
                  <a:extLst>
                    <a:ext uri="{9D8B030D-6E8A-4147-A177-3AD203B41FA5}">
                      <a16:colId xmlns:a16="http://schemas.microsoft.com/office/drawing/2014/main" val="1433277662"/>
                    </a:ext>
                  </a:extLst>
                </a:gridCol>
              </a:tblGrid>
              <a:tr h="548640">
                <a:tc>
                  <a:txBody>
                    <a:bodyPr/>
                    <a:lstStyle/>
                    <a:p>
                      <a:pPr>
                        <a:spcAft>
                          <a:spcPts val="0"/>
                        </a:spcAft>
                      </a:pPr>
                      <a:r>
                        <a:rPr lang="en-GB" sz="1800" dirty="0">
                          <a:effectLst/>
                          <a:latin typeface="Gill Sans MT" panose="020B0502020104020203" pitchFamily="34" charset="0"/>
                          <a:ea typeface="Calibri" panose="020F0502020204030204" pitchFamily="34" charset="0"/>
                          <a:cs typeface="Times New Roman" panose="02020603050405020304" pitchFamily="18" charset="0"/>
                        </a:rPr>
                        <a:t>Terminal button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GB" sz="12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29315366"/>
                  </a:ext>
                </a:extLst>
              </a:tr>
              <a:tr h="548640">
                <a:tc>
                  <a:txBody>
                    <a:bodyPr/>
                    <a:lstStyle/>
                    <a:p>
                      <a:pPr>
                        <a:spcAft>
                          <a:spcPts val="0"/>
                        </a:spcAft>
                      </a:pPr>
                      <a:r>
                        <a:rPr lang="en-GB" sz="1800" dirty="0">
                          <a:effectLst/>
                          <a:latin typeface="Gill Sans MT" panose="020B0502020104020203" pitchFamily="34" charset="0"/>
                          <a:ea typeface="Calibri" panose="020F0502020204030204" pitchFamily="34" charset="0"/>
                          <a:cs typeface="Times New Roman" panose="02020603050405020304" pitchFamily="18" charset="0"/>
                        </a:rPr>
                        <a:t>Vesicles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GB" sz="12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4751153"/>
                  </a:ext>
                </a:extLst>
              </a:tr>
              <a:tr h="548640">
                <a:tc>
                  <a:txBody>
                    <a:bodyPr/>
                    <a:lstStyle/>
                    <a:p>
                      <a:pPr>
                        <a:spcAft>
                          <a:spcPts val="0"/>
                        </a:spcAft>
                      </a:pPr>
                      <a:r>
                        <a:rPr lang="en-GB" sz="1800" dirty="0">
                          <a:effectLst/>
                          <a:latin typeface="Gill Sans MT" panose="020B0502020104020203" pitchFamily="34" charset="0"/>
                          <a:ea typeface="Calibri" panose="020F0502020204030204" pitchFamily="34" charset="0"/>
                          <a:cs typeface="Times New Roman" panose="02020603050405020304" pitchFamily="18" charset="0"/>
                        </a:rPr>
                        <a:t>Receptors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GB" sz="12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06967855"/>
                  </a:ext>
                </a:extLst>
              </a:tr>
              <a:tr h="548640">
                <a:tc>
                  <a:txBody>
                    <a:bodyPr/>
                    <a:lstStyle/>
                    <a:p>
                      <a:pPr>
                        <a:spcAft>
                          <a:spcPts val="0"/>
                        </a:spcAft>
                      </a:pPr>
                      <a:r>
                        <a:rPr lang="en-GB" sz="1800" dirty="0">
                          <a:effectLst/>
                          <a:latin typeface="Gill Sans MT" panose="020B0502020104020203" pitchFamily="34" charset="0"/>
                          <a:ea typeface="Calibri" panose="020F0502020204030204" pitchFamily="34" charset="0"/>
                          <a:cs typeface="Times New Roman" panose="02020603050405020304" pitchFamily="18" charset="0"/>
                        </a:rPr>
                        <a:t>Neurological damage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GB" sz="12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39956375"/>
                  </a:ext>
                </a:extLst>
              </a:tr>
              <a:tr h="548640">
                <a:tc>
                  <a:txBody>
                    <a:bodyPr/>
                    <a:lstStyle/>
                    <a:p>
                      <a:pPr>
                        <a:spcAft>
                          <a:spcPts val="0"/>
                        </a:spcAft>
                      </a:pPr>
                      <a:r>
                        <a:rPr lang="en-GB" sz="1800" dirty="0">
                          <a:effectLst/>
                          <a:latin typeface="Gill Sans MT" panose="020B0502020104020203" pitchFamily="34" charset="0"/>
                          <a:ea typeface="Calibri" panose="020F0502020204030204" pitchFamily="34" charset="0"/>
                          <a:cs typeface="Times New Roman" panose="02020603050405020304" pitchFamily="18" charset="0"/>
                        </a:rPr>
                        <a:t>Visual agnosia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GB" sz="12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56336010"/>
                  </a:ext>
                </a:extLst>
              </a:tr>
              <a:tr h="548640">
                <a:tc>
                  <a:txBody>
                    <a:bodyPr/>
                    <a:lstStyle/>
                    <a:p>
                      <a:pPr>
                        <a:spcAft>
                          <a:spcPts val="0"/>
                        </a:spcAft>
                      </a:pPr>
                      <a:r>
                        <a:rPr lang="en-GB" sz="1800" dirty="0">
                          <a:effectLst/>
                          <a:latin typeface="Gill Sans MT" panose="020B0502020104020203" pitchFamily="34" charset="0"/>
                          <a:ea typeface="Calibri" panose="020F0502020204030204" pitchFamily="34" charset="0"/>
                          <a:cs typeface="Times New Roman" panose="02020603050405020304" pitchFamily="18" charset="0"/>
                        </a:rPr>
                        <a:t>Prosopagnosia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GB" sz="12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69188092"/>
                  </a:ext>
                </a:extLst>
              </a:tr>
              <a:tr h="548640">
                <a:tc>
                  <a:txBody>
                    <a:bodyPr/>
                    <a:lstStyle/>
                    <a:p>
                      <a:pPr>
                        <a:spcAft>
                          <a:spcPts val="0"/>
                        </a:spcAft>
                      </a:pPr>
                      <a:r>
                        <a:rPr lang="en-GB" sz="1800" dirty="0">
                          <a:effectLst/>
                          <a:latin typeface="Gill Sans MT" panose="020B0502020104020203" pitchFamily="34" charset="0"/>
                          <a:ea typeface="Calibri" panose="020F0502020204030204" pitchFamily="34" charset="0"/>
                          <a:cs typeface="Times New Roman" panose="02020603050405020304" pitchFamily="18" charset="0"/>
                        </a:rPr>
                        <a:t>Pre-frontal cortex</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GB" sz="12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8540579"/>
                  </a:ext>
                </a:extLst>
              </a:tr>
              <a:tr h="548640">
                <a:tc>
                  <a:txBody>
                    <a:bodyPr/>
                    <a:lstStyle/>
                    <a:p>
                      <a:pPr>
                        <a:spcAft>
                          <a:spcPts val="0"/>
                        </a:spcAft>
                      </a:pPr>
                      <a:r>
                        <a:rPr lang="en-GB" sz="1800" dirty="0">
                          <a:effectLst/>
                          <a:latin typeface="Gill Sans MT" panose="020B0502020104020203" pitchFamily="34" charset="0"/>
                          <a:ea typeface="Calibri" panose="020F0502020204030204" pitchFamily="34" charset="0"/>
                          <a:cs typeface="Times New Roman" panose="02020603050405020304" pitchFamily="18" charset="0"/>
                        </a:rPr>
                        <a:t>Agnosia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GB" sz="12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92190936"/>
                  </a:ext>
                </a:extLst>
              </a:tr>
              <a:tr h="548640">
                <a:tc>
                  <a:txBody>
                    <a:bodyPr/>
                    <a:lstStyle/>
                    <a:p>
                      <a:pPr>
                        <a:spcAft>
                          <a:spcPts val="0"/>
                        </a:spcAft>
                      </a:pPr>
                      <a:r>
                        <a:rPr lang="en-GB" sz="1800" dirty="0">
                          <a:effectLst/>
                          <a:latin typeface="Gill Sans MT" panose="020B0502020104020203" pitchFamily="34" charset="0"/>
                          <a:ea typeface="Calibri" panose="020F0502020204030204" pitchFamily="34" charset="0"/>
                          <a:cs typeface="Times New Roman" panose="02020603050405020304" pitchFamily="18" charset="0"/>
                        </a:rPr>
                        <a:t>Fusiform face area (FFA)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GB" sz="12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66282369"/>
                  </a:ext>
                </a:extLst>
              </a:tr>
              <a:tr h="548640">
                <a:tc>
                  <a:txBody>
                    <a:bodyPr/>
                    <a:lstStyle/>
                    <a:p>
                      <a:pPr>
                        <a:spcAft>
                          <a:spcPts val="0"/>
                        </a:spcAft>
                      </a:pPr>
                      <a:r>
                        <a:rPr lang="en-GB" sz="1800" dirty="0">
                          <a:effectLst/>
                          <a:latin typeface="Gill Sans MT" panose="020B0502020104020203" pitchFamily="34" charset="0"/>
                          <a:ea typeface="Calibri" panose="020F0502020204030204" pitchFamily="34" charset="0"/>
                          <a:cs typeface="Times New Roman" panose="02020603050405020304" pitchFamily="18" charset="0"/>
                        </a:rPr>
                        <a:t>White matter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GB" sz="12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34818292"/>
                  </a:ext>
                </a:extLst>
              </a:tr>
              <a:tr h="548640">
                <a:tc>
                  <a:txBody>
                    <a:bodyPr/>
                    <a:lstStyle/>
                    <a:p>
                      <a:pPr>
                        <a:spcAft>
                          <a:spcPts val="0"/>
                        </a:spcAft>
                      </a:pPr>
                      <a:r>
                        <a:rPr lang="en-GB" sz="1800" dirty="0">
                          <a:effectLst/>
                          <a:latin typeface="Gill Sans MT" panose="020B0502020104020203" pitchFamily="34" charset="0"/>
                          <a:ea typeface="Calibri" panose="020F0502020204030204" pitchFamily="34" charset="0"/>
                          <a:cs typeface="Times New Roman" panose="02020603050405020304" pitchFamily="18" charset="0"/>
                        </a:rPr>
                        <a:t>Neuroscience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GB" sz="12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43587025"/>
                  </a:ext>
                </a:extLst>
              </a:tr>
              <a:tr h="548640">
                <a:tc>
                  <a:txBody>
                    <a:bodyPr/>
                    <a:lstStyle/>
                    <a:p>
                      <a:pPr>
                        <a:spcAft>
                          <a:spcPts val="0"/>
                        </a:spcAft>
                      </a:pPr>
                      <a:r>
                        <a:rPr lang="en-GB" sz="1800" dirty="0">
                          <a:effectLst/>
                          <a:latin typeface="Gill Sans MT" panose="020B0502020104020203" pitchFamily="34" charset="0"/>
                          <a:ea typeface="Calibri" panose="020F0502020204030204" pitchFamily="34" charset="0"/>
                          <a:cs typeface="Times New Roman" panose="02020603050405020304" pitchFamily="18" charset="0"/>
                        </a:rPr>
                        <a:t>Post-mortem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GB" sz="12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92778332"/>
                  </a:ext>
                </a:extLst>
              </a:tr>
            </a:tbl>
          </a:graphicData>
        </a:graphic>
      </p:graphicFrame>
    </p:spTree>
    <p:extLst>
      <p:ext uri="{BB962C8B-B14F-4D97-AF65-F5344CB8AC3E}">
        <p14:creationId xmlns:p14="http://schemas.microsoft.com/office/powerpoint/2010/main" val="17889062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723506801"/>
              </p:ext>
            </p:extLst>
          </p:nvPr>
        </p:nvGraphicFramePr>
        <p:xfrm>
          <a:off x="301541" y="272715"/>
          <a:ext cx="11521490" cy="2742735"/>
        </p:xfrm>
        <a:graphic>
          <a:graphicData uri="http://schemas.openxmlformats.org/drawingml/2006/table">
            <a:tbl>
              <a:tblPr firstRow="1" firstCol="1" bandRow="1"/>
              <a:tblGrid>
                <a:gridCol w="1944353">
                  <a:extLst>
                    <a:ext uri="{9D8B030D-6E8A-4147-A177-3AD203B41FA5}">
                      <a16:colId xmlns:a16="http://schemas.microsoft.com/office/drawing/2014/main" val="2780645042"/>
                    </a:ext>
                  </a:extLst>
                </a:gridCol>
                <a:gridCol w="9577137">
                  <a:extLst>
                    <a:ext uri="{9D8B030D-6E8A-4147-A177-3AD203B41FA5}">
                      <a16:colId xmlns:a16="http://schemas.microsoft.com/office/drawing/2014/main" val="3381842136"/>
                    </a:ext>
                  </a:extLst>
                </a:gridCol>
              </a:tblGrid>
              <a:tr h="914245">
                <a:tc>
                  <a:txBody>
                    <a:bodyPr/>
                    <a:lstStyle/>
                    <a:p>
                      <a:pPr>
                        <a:spcAft>
                          <a:spcPts val="0"/>
                        </a:spcAft>
                      </a:pPr>
                      <a:r>
                        <a:rPr lang="en-GB" sz="1800" dirty="0">
                          <a:effectLst/>
                          <a:latin typeface="Gill Sans MT" panose="020B0502020104020203" pitchFamily="34" charset="0"/>
                          <a:ea typeface="Calibri" panose="020F0502020204030204" pitchFamily="34" charset="0"/>
                          <a:cs typeface="Times New Roman" panose="02020603050405020304" pitchFamily="18" charset="0"/>
                        </a:rPr>
                        <a:t>EEG (electroencephalograph)</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GB" sz="12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44199403"/>
                  </a:ext>
                </a:extLst>
              </a:tr>
              <a:tr h="914245">
                <a:tc>
                  <a:txBody>
                    <a:bodyPr/>
                    <a:lstStyle/>
                    <a:p>
                      <a:pPr>
                        <a:spcAft>
                          <a:spcPts val="0"/>
                        </a:spcAft>
                      </a:pPr>
                      <a:r>
                        <a:rPr lang="en-GB" sz="1800" dirty="0">
                          <a:effectLst/>
                          <a:latin typeface="Gill Sans MT" panose="020B0502020104020203" pitchFamily="34" charset="0"/>
                          <a:ea typeface="Calibri" panose="020F0502020204030204" pitchFamily="34" charset="0"/>
                          <a:cs typeface="Times New Roman" panose="02020603050405020304" pitchFamily="18" charset="0"/>
                        </a:rPr>
                        <a:t>MRI (magnetic resonance imaging)</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GB" sz="12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45846472"/>
                  </a:ext>
                </a:extLst>
              </a:tr>
              <a:tr h="914245">
                <a:tc>
                  <a:txBody>
                    <a:bodyPr/>
                    <a:lstStyle/>
                    <a:p>
                      <a:pPr>
                        <a:spcAft>
                          <a:spcPts val="0"/>
                        </a:spcAft>
                      </a:pPr>
                      <a:r>
                        <a:rPr lang="en-GB" sz="1800" dirty="0">
                          <a:effectLst/>
                          <a:latin typeface="Gill Sans MT" panose="020B0502020104020203" pitchFamily="34" charset="0"/>
                          <a:ea typeface="Calibri" panose="020F0502020204030204" pitchFamily="34" charset="0"/>
                          <a:cs typeface="Times New Roman" panose="02020603050405020304" pitchFamily="18" charset="0"/>
                        </a:rPr>
                        <a:t>PET (positron emission tomography)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GB" sz="12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61751254"/>
                  </a:ext>
                </a:extLst>
              </a:tr>
            </a:tbl>
          </a:graphicData>
        </a:graphic>
      </p:graphicFrame>
      <p:sp>
        <p:nvSpPr>
          <p:cNvPr id="3" name="Rectangle 2"/>
          <p:cNvSpPr/>
          <p:nvPr/>
        </p:nvSpPr>
        <p:spPr>
          <a:xfrm>
            <a:off x="301541" y="3400926"/>
            <a:ext cx="11521490" cy="317633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b="1" dirty="0" smtClean="0">
                <a:solidFill>
                  <a:schemeClr val="tx1"/>
                </a:solidFill>
              </a:rPr>
              <a:t>Key terms that are RED or AMBER for me and I need to concentrate on memorising them accurately:</a:t>
            </a:r>
            <a:endParaRPr lang="en-GB" b="1" dirty="0">
              <a:solidFill>
                <a:schemeClr val="tx1"/>
              </a:solidFill>
            </a:endParaRPr>
          </a:p>
        </p:txBody>
      </p:sp>
      <p:pic>
        <p:nvPicPr>
          <p:cNvPr id="6" name="Picture 5"/>
          <p:cNvPicPr>
            <a:picLocks noChangeAspect="1"/>
          </p:cNvPicPr>
          <p:nvPr/>
        </p:nvPicPr>
        <p:blipFill>
          <a:blip r:embed="rId2"/>
          <a:stretch>
            <a:fillRect/>
          </a:stretch>
        </p:blipFill>
        <p:spPr>
          <a:xfrm>
            <a:off x="10194256" y="3588919"/>
            <a:ext cx="1628775" cy="2800350"/>
          </a:xfrm>
          <a:prstGeom prst="rect">
            <a:avLst/>
          </a:prstGeom>
        </p:spPr>
      </p:pic>
    </p:spTree>
    <p:extLst>
      <p:ext uri="{BB962C8B-B14F-4D97-AF65-F5344CB8AC3E}">
        <p14:creationId xmlns:p14="http://schemas.microsoft.com/office/powerpoint/2010/main" val="46806160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8745454" y="5999747"/>
            <a:ext cx="2981325" cy="858253"/>
          </a:xfrm>
          <a:prstGeom prst="rect">
            <a:avLst/>
          </a:prstGeom>
        </p:spPr>
      </p:pic>
      <p:sp>
        <p:nvSpPr>
          <p:cNvPr id="5" name="Rounded Rectangle 4"/>
          <p:cNvSpPr/>
          <p:nvPr/>
        </p:nvSpPr>
        <p:spPr>
          <a:xfrm>
            <a:off x="368968" y="240632"/>
            <a:ext cx="11470106" cy="641684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5088889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30188" y="268514"/>
            <a:ext cx="3932237" cy="863600"/>
          </a:xfrm>
        </p:spPr>
        <p:txBody>
          <a:bodyPr>
            <a:normAutofit fontScale="90000"/>
          </a:bodyPr>
          <a:lstStyle/>
          <a:p>
            <a:r>
              <a:rPr lang="en-GB" b="1" dirty="0" smtClean="0"/>
              <a:t>The structure of the human brain</a:t>
            </a:r>
            <a:endParaRPr lang="en-GB" b="1" dirty="0"/>
          </a:p>
        </p:txBody>
      </p:sp>
      <p:sp>
        <p:nvSpPr>
          <p:cNvPr id="5" name="Content Placeholder 4"/>
          <p:cNvSpPr>
            <a:spLocks noGrp="1"/>
          </p:cNvSpPr>
          <p:nvPr>
            <p:ph idx="1"/>
          </p:nvPr>
        </p:nvSpPr>
        <p:spPr>
          <a:xfrm>
            <a:off x="3802743" y="268514"/>
            <a:ext cx="8113486" cy="6422572"/>
          </a:xfrm>
        </p:spPr>
        <p:txBody>
          <a:bodyPr>
            <a:normAutofit lnSpcReduction="10000"/>
          </a:bodyPr>
          <a:lstStyle/>
          <a:p>
            <a:pPr marL="0" indent="0">
              <a:buNone/>
            </a:pPr>
            <a:r>
              <a:rPr lang="en-GB" sz="2000" dirty="0" smtClean="0"/>
              <a:t>The human </a:t>
            </a:r>
            <a:r>
              <a:rPr lang="en-GB" sz="2000" b="1" dirty="0" smtClean="0"/>
              <a:t>brain</a:t>
            </a:r>
            <a:r>
              <a:rPr lang="en-GB" sz="2000" dirty="0" smtClean="0"/>
              <a:t> weighs approximately 1.4kg and is one of the biggest in the animal kingdom in comparison to the size of the rest of the body. It is a very complex organ that has to control a lot of different functions and behaviours, from making sure you keep breathing, to helping you to make sense of the world around you.</a:t>
            </a:r>
          </a:p>
          <a:p>
            <a:pPr marL="0" indent="0">
              <a:buNone/>
            </a:pPr>
            <a:endParaRPr lang="en-GB" sz="2000" dirty="0"/>
          </a:p>
          <a:p>
            <a:pPr marL="0" indent="0">
              <a:buNone/>
            </a:pPr>
            <a:r>
              <a:rPr lang="en-GB" sz="2000" dirty="0" smtClean="0"/>
              <a:t>In order to ‘fit in’ all of these complex functions, the brain is very carefully structured to make the most of the space available inside your head.  It is divided into two halves, one on the left and one on the right, known as </a:t>
            </a:r>
            <a:r>
              <a:rPr lang="en-GB" sz="2000" b="1" dirty="0" smtClean="0"/>
              <a:t>hemispheres</a:t>
            </a:r>
            <a:r>
              <a:rPr lang="en-GB" sz="2000" dirty="0" smtClean="0"/>
              <a:t>.  The upper part of the brain is called the </a:t>
            </a:r>
            <a:r>
              <a:rPr lang="en-GB" sz="2000" b="1" dirty="0" smtClean="0"/>
              <a:t>cerebrum</a:t>
            </a:r>
            <a:r>
              <a:rPr lang="en-GB" sz="2000" dirty="0" smtClean="0"/>
              <a:t> and this has an outer </a:t>
            </a:r>
            <a:r>
              <a:rPr lang="en-GB" sz="2000" b="1" dirty="0" smtClean="0"/>
              <a:t>cortex</a:t>
            </a:r>
            <a:r>
              <a:rPr lang="en-GB" sz="2000" dirty="0" smtClean="0"/>
              <a:t>.  The cortex is like a ‘shell’ around the outside that has a lot of folds in it to increase its surface area.  The ‘bumps’ on the surface are known as gyri (or ‘a gyrus’ – singular), and the ‘creases’ are known as sulci (or ‘a sulcus’ – singular).  The large surface area allows the human brain to have more nerve cells and therefore allows it to control more functions.  If you study the surface of another animal’s brain, such as a rat’s, you will notice that it is much smoother than the human brain.  Animals that have fewer behavioural functions than humans need less surface area in the brain.</a:t>
            </a:r>
          </a:p>
          <a:p>
            <a:pPr marL="0" indent="0">
              <a:buNone/>
            </a:pPr>
            <a:endParaRPr lang="en-GB" sz="2000" dirty="0" smtClean="0"/>
          </a:p>
          <a:p>
            <a:pPr marL="0" indent="0">
              <a:buNone/>
            </a:pPr>
            <a:r>
              <a:rPr lang="en-GB" sz="2000" dirty="0" smtClean="0"/>
              <a:t>The brain is able to communicate with the rest of the body through the </a:t>
            </a:r>
            <a:r>
              <a:rPr lang="en-GB" sz="2000" b="1" dirty="0" smtClean="0"/>
              <a:t>spinal cord.  </a:t>
            </a:r>
            <a:r>
              <a:rPr lang="en-GB" sz="2000" dirty="0" smtClean="0"/>
              <a:t>Information passes between the brain and spinal cord through the </a:t>
            </a:r>
            <a:r>
              <a:rPr lang="en-GB" sz="2000" b="1" dirty="0" smtClean="0"/>
              <a:t>brainstem</a:t>
            </a:r>
            <a:r>
              <a:rPr lang="en-GB" sz="2000" dirty="0" smtClean="0"/>
              <a:t>, which also controls </a:t>
            </a:r>
            <a:r>
              <a:rPr lang="en-GB" sz="2000" b="1" dirty="0" smtClean="0"/>
              <a:t>reflexes</a:t>
            </a:r>
            <a:r>
              <a:rPr lang="en-GB" sz="2000" dirty="0" smtClean="0"/>
              <a:t>.</a:t>
            </a:r>
            <a:endParaRPr lang="en-GB" sz="2000" dirty="0"/>
          </a:p>
        </p:txBody>
      </p:sp>
      <p:sp>
        <p:nvSpPr>
          <p:cNvPr id="6" name="Text Placeholder 5"/>
          <p:cNvSpPr>
            <a:spLocks noGrp="1"/>
          </p:cNvSpPr>
          <p:nvPr>
            <p:ph type="body" sz="half" idx="2"/>
          </p:nvPr>
        </p:nvSpPr>
        <p:spPr>
          <a:xfrm>
            <a:off x="230188" y="1360715"/>
            <a:ext cx="3932237" cy="3811588"/>
          </a:xfrm>
        </p:spPr>
        <p:txBody>
          <a:bodyPr/>
          <a:lstStyle/>
          <a:p>
            <a:r>
              <a:rPr lang="en-GB" b="1" dirty="0" smtClean="0"/>
              <a:t>Key terms:</a:t>
            </a:r>
          </a:p>
          <a:p>
            <a:r>
              <a:rPr lang="en-GB" b="1" dirty="0" smtClean="0"/>
              <a:t>Brain</a:t>
            </a:r>
          </a:p>
          <a:p>
            <a:r>
              <a:rPr lang="en-GB" b="1" dirty="0" smtClean="0"/>
              <a:t>Hemisphere</a:t>
            </a:r>
          </a:p>
          <a:p>
            <a:r>
              <a:rPr lang="en-GB" b="1" dirty="0" smtClean="0"/>
              <a:t>Cerebrum</a:t>
            </a:r>
          </a:p>
          <a:p>
            <a:r>
              <a:rPr lang="en-GB" b="1" dirty="0" smtClean="0"/>
              <a:t>Cortex</a:t>
            </a:r>
          </a:p>
          <a:p>
            <a:r>
              <a:rPr lang="en-GB" b="1" dirty="0" smtClean="0"/>
              <a:t>Spinal cord</a:t>
            </a:r>
          </a:p>
          <a:p>
            <a:r>
              <a:rPr lang="en-GB" b="1" dirty="0" smtClean="0"/>
              <a:t>Brainstem</a:t>
            </a:r>
          </a:p>
          <a:p>
            <a:r>
              <a:rPr lang="en-GB" b="1" dirty="0" smtClean="0"/>
              <a:t>Reflexes</a:t>
            </a:r>
          </a:p>
          <a:p>
            <a:r>
              <a:rPr lang="en-GB" b="1" dirty="0" smtClean="0"/>
              <a:t>Frontal lobe</a:t>
            </a:r>
            <a:endParaRPr lang="en-GB" b="1" dirty="0"/>
          </a:p>
        </p:txBody>
      </p:sp>
      <p:sp>
        <p:nvSpPr>
          <p:cNvPr id="7" name="Rectangle 6"/>
          <p:cNvSpPr/>
          <p:nvPr/>
        </p:nvSpPr>
        <p:spPr>
          <a:xfrm>
            <a:off x="230188" y="1360715"/>
            <a:ext cx="1409926" cy="310968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ounded Rectangle 7"/>
          <p:cNvSpPr/>
          <p:nvPr/>
        </p:nvSpPr>
        <p:spPr>
          <a:xfrm>
            <a:off x="230188" y="159657"/>
            <a:ext cx="3340326" cy="972457"/>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p:cNvSpPr/>
          <p:nvPr/>
        </p:nvSpPr>
        <p:spPr>
          <a:xfrm>
            <a:off x="3686629" y="159657"/>
            <a:ext cx="8229600" cy="642982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9"/>
          <p:cNvPicPr>
            <a:picLocks noChangeAspect="1"/>
          </p:cNvPicPr>
          <p:nvPr/>
        </p:nvPicPr>
        <p:blipFill>
          <a:blip r:embed="rId2">
            <a:extLst>
              <a:ext uri="{BEBA8EAE-BF5A-486C-A8C5-ECC9F3942E4B}">
                <a14:imgProps xmlns:a14="http://schemas.microsoft.com/office/drawing/2010/main">
                  <a14:imgLayer r:embed="rId3">
                    <a14:imgEffect>
                      <a14:saturation sat="0"/>
                    </a14:imgEffect>
                  </a14:imgLayer>
                </a14:imgProps>
              </a:ext>
            </a:extLst>
          </a:blip>
          <a:stretch>
            <a:fillRect/>
          </a:stretch>
        </p:blipFill>
        <p:spPr>
          <a:xfrm>
            <a:off x="1775935" y="2264229"/>
            <a:ext cx="1803537" cy="1215571"/>
          </a:xfrm>
          <a:prstGeom prst="rect">
            <a:avLst/>
          </a:prstGeom>
        </p:spPr>
      </p:pic>
      <p:pic>
        <p:nvPicPr>
          <p:cNvPr id="11" name="Picture 10"/>
          <p:cNvPicPr>
            <a:picLocks noChangeAspect="1"/>
          </p:cNvPicPr>
          <p:nvPr/>
        </p:nvPicPr>
        <p:blipFill>
          <a:blip r:embed="rId4"/>
          <a:stretch>
            <a:fillRect/>
          </a:stretch>
        </p:blipFill>
        <p:spPr>
          <a:xfrm>
            <a:off x="444499" y="4629993"/>
            <a:ext cx="2911703" cy="2061093"/>
          </a:xfrm>
          <a:prstGeom prst="rect">
            <a:avLst/>
          </a:prstGeom>
        </p:spPr>
      </p:pic>
    </p:spTree>
    <p:extLst>
      <p:ext uri="{BB962C8B-B14F-4D97-AF65-F5344CB8AC3E}">
        <p14:creationId xmlns:p14="http://schemas.microsoft.com/office/powerpoint/2010/main" val="7846619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6302" y="283030"/>
            <a:ext cx="3932237" cy="602342"/>
          </a:xfrm>
        </p:spPr>
        <p:txBody>
          <a:bodyPr>
            <a:normAutofit fontScale="90000"/>
          </a:bodyPr>
          <a:lstStyle/>
          <a:p>
            <a:r>
              <a:rPr lang="en-GB" b="1" dirty="0" smtClean="0"/>
              <a:t>The functions of the brain</a:t>
            </a:r>
            <a:endParaRPr lang="en-GB" b="1" dirty="0"/>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1396881709"/>
              </p:ext>
            </p:extLst>
          </p:nvPr>
        </p:nvGraphicFramePr>
        <p:xfrm>
          <a:off x="4762274" y="304232"/>
          <a:ext cx="7241040" cy="6343310"/>
        </p:xfrm>
        <a:graphic>
          <a:graphicData uri="http://schemas.openxmlformats.org/drawingml/2006/table">
            <a:tbl>
              <a:tblPr firstRow="1" bandRow="1">
                <a:tableStyleId>{5940675A-B579-460E-94D1-54222C63F5DA}</a:tableStyleId>
              </a:tblPr>
              <a:tblGrid>
                <a:gridCol w="1446914">
                  <a:extLst>
                    <a:ext uri="{9D8B030D-6E8A-4147-A177-3AD203B41FA5}">
                      <a16:colId xmlns:a16="http://schemas.microsoft.com/office/drawing/2014/main" val="2360997732"/>
                    </a:ext>
                  </a:extLst>
                </a:gridCol>
                <a:gridCol w="5794126">
                  <a:extLst>
                    <a:ext uri="{9D8B030D-6E8A-4147-A177-3AD203B41FA5}">
                      <a16:colId xmlns:a16="http://schemas.microsoft.com/office/drawing/2014/main" val="659469271"/>
                    </a:ext>
                  </a:extLst>
                </a:gridCol>
              </a:tblGrid>
              <a:tr h="1268662">
                <a:tc>
                  <a:txBody>
                    <a:bodyPr/>
                    <a:lstStyle/>
                    <a:p>
                      <a:r>
                        <a:rPr lang="en-GB" dirty="0" smtClean="0"/>
                        <a:t>The Frontal lobe</a:t>
                      </a:r>
                      <a:endParaRPr lang="en-GB" dirty="0"/>
                    </a:p>
                  </a:txBody>
                  <a:tcPr/>
                </a:tc>
                <a:tc>
                  <a:txBody>
                    <a:bodyPr/>
                    <a:lstStyle/>
                    <a:p>
                      <a:endParaRPr lang="en-GB"/>
                    </a:p>
                  </a:txBody>
                  <a:tcPr/>
                </a:tc>
                <a:extLst>
                  <a:ext uri="{0D108BD9-81ED-4DB2-BD59-A6C34878D82A}">
                    <a16:rowId xmlns:a16="http://schemas.microsoft.com/office/drawing/2014/main" val="3648974456"/>
                  </a:ext>
                </a:extLst>
              </a:tr>
              <a:tr h="1268662">
                <a:tc>
                  <a:txBody>
                    <a:bodyPr/>
                    <a:lstStyle/>
                    <a:p>
                      <a:r>
                        <a:rPr lang="en-GB" dirty="0" smtClean="0"/>
                        <a:t>The Temporal</a:t>
                      </a:r>
                      <a:r>
                        <a:rPr lang="en-GB" baseline="0" dirty="0" smtClean="0"/>
                        <a:t> lobe</a:t>
                      </a:r>
                      <a:endParaRPr lang="en-GB" dirty="0"/>
                    </a:p>
                  </a:txBody>
                  <a:tcPr/>
                </a:tc>
                <a:tc>
                  <a:txBody>
                    <a:bodyPr/>
                    <a:lstStyle/>
                    <a:p>
                      <a:endParaRPr lang="en-GB"/>
                    </a:p>
                  </a:txBody>
                  <a:tcPr/>
                </a:tc>
                <a:extLst>
                  <a:ext uri="{0D108BD9-81ED-4DB2-BD59-A6C34878D82A}">
                    <a16:rowId xmlns:a16="http://schemas.microsoft.com/office/drawing/2014/main" val="3148641209"/>
                  </a:ext>
                </a:extLst>
              </a:tr>
              <a:tr h="1268662">
                <a:tc>
                  <a:txBody>
                    <a:bodyPr/>
                    <a:lstStyle/>
                    <a:p>
                      <a:r>
                        <a:rPr lang="en-GB" dirty="0" smtClean="0"/>
                        <a:t>The Parietal</a:t>
                      </a:r>
                      <a:r>
                        <a:rPr lang="en-GB" baseline="0" dirty="0" smtClean="0"/>
                        <a:t> lobe</a:t>
                      </a:r>
                      <a:endParaRPr lang="en-GB" dirty="0"/>
                    </a:p>
                  </a:txBody>
                  <a:tcPr/>
                </a:tc>
                <a:tc>
                  <a:txBody>
                    <a:bodyPr/>
                    <a:lstStyle/>
                    <a:p>
                      <a:endParaRPr lang="en-GB"/>
                    </a:p>
                  </a:txBody>
                  <a:tcPr/>
                </a:tc>
                <a:extLst>
                  <a:ext uri="{0D108BD9-81ED-4DB2-BD59-A6C34878D82A}">
                    <a16:rowId xmlns:a16="http://schemas.microsoft.com/office/drawing/2014/main" val="4087121070"/>
                  </a:ext>
                </a:extLst>
              </a:tr>
              <a:tr h="1268662">
                <a:tc>
                  <a:txBody>
                    <a:bodyPr/>
                    <a:lstStyle/>
                    <a:p>
                      <a:r>
                        <a:rPr lang="en-GB" dirty="0" smtClean="0"/>
                        <a:t>The Occipital lobe</a:t>
                      </a:r>
                      <a:endParaRPr lang="en-GB" dirty="0"/>
                    </a:p>
                  </a:txBody>
                  <a:tcPr/>
                </a:tc>
                <a:tc>
                  <a:txBody>
                    <a:bodyPr/>
                    <a:lstStyle/>
                    <a:p>
                      <a:endParaRPr lang="en-GB"/>
                    </a:p>
                  </a:txBody>
                  <a:tcPr/>
                </a:tc>
                <a:extLst>
                  <a:ext uri="{0D108BD9-81ED-4DB2-BD59-A6C34878D82A}">
                    <a16:rowId xmlns:a16="http://schemas.microsoft.com/office/drawing/2014/main" val="2275524997"/>
                  </a:ext>
                </a:extLst>
              </a:tr>
              <a:tr h="1268662">
                <a:tc>
                  <a:txBody>
                    <a:bodyPr/>
                    <a:lstStyle/>
                    <a:p>
                      <a:r>
                        <a:rPr lang="en-GB" dirty="0" smtClean="0"/>
                        <a:t>The Cerebellum</a:t>
                      </a:r>
                      <a:endParaRPr lang="en-GB" dirty="0"/>
                    </a:p>
                  </a:txBody>
                  <a:tcPr/>
                </a:tc>
                <a:tc>
                  <a:txBody>
                    <a:bodyPr/>
                    <a:lstStyle/>
                    <a:p>
                      <a:endParaRPr lang="en-GB" dirty="0"/>
                    </a:p>
                  </a:txBody>
                  <a:tcPr/>
                </a:tc>
                <a:extLst>
                  <a:ext uri="{0D108BD9-81ED-4DB2-BD59-A6C34878D82A}">
                    <a16:rowId xmlns:a16="http://schemas.microsoft.com/office/drawing/2014/main" val="3650153721"/>
                  </a:ext>
                </a:extLst>
              </a:tr>
            </a:tbl>
          </a:graphicData>
        </a:graphic>
      </p:graphicFrame>
      <p:sp>
        <p:nvSpPr>
          <p:cNvPr id="4" name="Text Placeholder 3"/>
          <p:cNvSpPr>
            <a:spLocks noGrp="1"/>
          </p:cNvSpPr>
          <p:nvPr>
            <p:ph type="body" sz="half" idx="2"/>
          </p:nvPr>
        </p:nvSpPr>
        <p:spPr>
          <a:xfrm>
            <a:off x="346302" y="1356406"/>
            <a:ext cx="2614612" cy="1706110"/>
          </a:xfrm>
        </p:spPr>
        <p:txBody>
          <a:bodyPr/>
          <a:lstStyle/>
          <a:p>
            <a:r>
              <a:rPr lang="en-GB" b="1" dirty="0" smtClean="0"/>
              <a:t>Key terms:</a:t>
            </a:r>
          </a:p>
          <a:p>
            <a:r>
              <a:rPr lang="en-GB" b="1" dirty="0" smtClean="0"/>
              <a:t>Temporal lobe</a:t>
            </a:r>
          </a:p>
          <a:p>
            <a:r>
              <a:rPr lang="en-GB" b="1" dirty="0" smtClean="0"/>
              <a:t>Parietal lobe</a:t>
            </a:r>
          </a:p>
          <a:p>
            <a:r>
              <a:rPr lang="en-GB" b="1" dirty="0" smtClean="0"/>
              <a:t>Occipital lobe</a:t>
            </a:r>
          </a:p>
          <a:p>
            <a:r>
              <a:rPr lang="en-GB" b="1" dirty="0" smtClean="0"/>
              <a:t>Cerebellum</a:t>
            </a:r>
            <a:endParaRPr lang="en-GB" b="1" dirty="0"/>
          </a:p>
        </p:txBody>
      </p:sp>
      <p:sp>
        <p:nvSpPr>
          <p:cNvPr id="6" name="Rounded Rectangle 5"/>
          <p:cNvSpPr/>
          <p:nvPr/>
        </p:nvSpPr>
        <p:spPr>
          <a:xfrm>
            <a:off x="346302" y="283030"/>
            <a:ext cx="4066041" cy="70439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p:nvSpPr>
        <p:spPr>
          <a:xfrm>
            <a:off x="346302" y="1254353"/>
            <a:ext cx="1555069" cy="180816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p:cNvSpPr/>
          <p:nvPr/>
        </p:nvSpPr>
        <p:spPr>
          <a:xfrm>
            <a:off x="2104570" y="1254353"/>
            <a:ext cx="2481943" cy="247581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400" dirty="0" smtClean="0">
                <a:solidFill>
                  <a:schemeClr val="tx1"/>
                </a:solidFill>
              </a:rPr>
              <a:t>The key areas of the brain perform different functions.</a:t>
            </a:r>
          </a:p>
          <a:p>
            <a:endParaRPr lang="en-GB" sz="1400" dirty="0">
              <a:solidFill>
                <a:schemeClr val="tx1"/>
              </a:solidFill>
            </a:endParaRPr>
          </a:p>
          <a:p>
            <a:r>
              <a:rPr lang="en-GB" sz="1400" dirty="0" smtClean="0">
                <a:solidFill>
                  <a:schemeClr val="tx1"/>
                </a:solidFill>
              </a:rPr>
              <a:t>However, new research is questioning the idea that specific areas of the brain have specific functions. The use of modern scanning techniques suggests that functionality is more dispersed than previously believed.</a:t>
            </a:r>
            <a:endParaRPr lang="en-GB" sz="1400" dirty="0">
              <a:solidFill>
                <a:schemeClr val="tx1"/>
              </a:solidFill>
            </a:endParaRPr>
          </a:p>
        </p:txBody>
      </p:sp>
      <p:pic>
        <p:nvPicPr>
          <p:cNvPr id="10" name="Picture 9"/>
          <p:cNvPicPr>
            <a:picLocks noChangeAspect="1"/>
          </p:cNvPicPr>
          <p:nvPr/>
        </p:nvPicPr>
        <p:blipFill>
          <a:blip r:embed="rId2"/>
          <a:stretch>
            <a:fillRect/>
          </a:stretch>
        </p:blipFill>
        <p:spPr>
          <a:xfrm>
            <a:off x="274439" y="4099152"/>
            <a:ext cx="4209765" cy="2220685"/>
          </a:xfrm>
          <a:prstGeom prst="rect">
            <a:avLst/>
          </a:prstGeom>
        </p:spPr>
      </p:pic>
    </p:spTree>
    <p:extLst>
      <p:ext uri="{BB962C8B-B14F-4D97-AF65-F5344CB8AC3E}">
        <p14:creationId xmlns:p14="http://schemas.microsoft.com/office/powerpoint/2010/main" val="38277440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idx="1"/>
          </p:nvPr>
        </p:nvSpPr>
        <p:spPr>
          <a:xfrm>
            <a:off x="447902" y="549049"/>
            <a:ext cx="5157787" cy="823912"/>
          </a:xfrm>
        </p:spPr>
        <p:txBody>
          <a:bodyPr/>
          <a:lstStyle/>
          <a:p>
            <a:r>
              <a:rPr lang="en-GB" dirty="0" smtClean="0"/>
              <a:t>Apply it</a:t>
            </a:r>
            <a:endParaRPr lang="en-GB" dirty="0"/>
          </a:p>
        </p:txBody>
      </p:sp>
      <p:sp>
        <p:nvSpPr>
          <p:cNvPr id="7" name="Content Placeholder 6"/>
          <p:cNvSpPr>
            <a:spLocks noGrp="1"/>
          </p:cNvSpPr>
          <p:nvPr>
            <p:ph sz="half" idx="2"/>
          </p:nvPr>
        </p:nvSpPr>
        <p:spPr>
          <a:xfrm>
            <a:off x="447901" y="1372961"/>
            <a:ext cx="5157787" cy="3684588"/>
          </a:xfrm>
        </p:spPr>
        <p:txBody>
          <a:bodyPr>
            <a:normAutofit/>
          </a:bodyPr>
          <a:lstStyle/>
          <a:p>
            <a:pPr marL="0" indent="0">
              <a:buNone/>
            </a:pPr>
            <a:r>
              <a:rPr lang="en-GB" sz="2000" dirty="0" smtClean="0"/>
              <a:t>Jenna was involved in a car accident and suffered damage to her parietal lobe.  What kind of problems might be expected in a patient like Jenna?</a:t>
            </a:r>
            <a:endParaRPr lang="en-GB" sz="2000" dirty="0"/>
          </a:p>
        </p:txBody>
      </p:sp>
      <p:sp>
        <p:nvSpPr>
          <p:cNvPr id="8" name="Text Placeholder 7"/>
          <p:cNvSpPr>
            <a:spLocks noGrp="1"/>
          </p:cNvSpPr>
          <p:nvPr>
            <p:ph type="body" sz="quarter" idx="3"/>
          </p:nvPr>
        </p:nvSpPr>
        <p:spPr>
          <a:xfrm>
            <a:off x="6622143" y="549049"/>
            <a:ext cx="5183188" cy="823912"/>
          </a:xfrm>
        </p:spPr>
        <p:txBody>
          <a:bodyPr/>
          <a:lstStyle/>
          <a:p>
            <a:r>
              <a:rPr lang="en-GB" dirty="0" smtClean="0"/>
              <a:t>Apply it</a:t>
            </a:r>
            <a:endParaRPr lang="en-GB" dirty="0"/>
          </a:p>
        </p:txBody>
      </p:sp>
      <p:sp>
        <p:nvSpPr>
          <p:cNvPr id="9" name="Content Placeholder 8"/>
          <p:cNvSpPr>
            <a:spLocks noGrp="1"/>
          </p:cNvSpPr>
          <p:nvPr>
            <p:ph sz="quarter" idx="4"/>
          </p:nvPr>
        </p:nvSpPr>
        <p:spPr>
          <a:xfrm>
            <a:off x="6622143" y="1372961"/>
            <a:ext cx="5183188" cy="3684588"/>
          </a:xfrm>
        </p:spPr>
        <p:txBody>
          <a:bodyPr>
            <a:normAutofit/>
          </a:bodyPr>
          <a:lstStyle/>
          <a:p>
            <a:pPr marL="0" indent="0">
              <a:buNone/>
            </a:pPr>
            <a:r>
              <a:rPr lang="en-GB" sz="2000" dirty="0" smtClean="0"/>
              <a:t>Sayed fell from a horse and landed on the back of his head.  Although he was wearing a helmet the doctors have discovered swelling in his occipital lobe. What kind of problems might Sayed expect to suffer?</a:t>
            </a:r>
            <a:endParaRPr lang="en-GB" sz="2000" dirty="0"/>
          </a:p>
        </p:txBody>
      </p:sp>
      <p:sp>
        <p:nvSpPr>
          <p:cNvPr id="10" name="Rounded Rectangle 9"/>
          <p:cNvSpPr/>
          <p:nvPr/>
        </p:nvSpPr>
        <p:spPr>
          <a:xfrm>
            <a:off x="203200" y="549049"/>
            <a:ext cx="5573486" cy="5953351"/>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ounded Rectangle 10"/>
          <p:cNvSpPr/>
          <p:nvPr/>
        </p:nvSpPr>
        <p:spPr>
          <a:xfrm>
            <a:off x="6125029" y="549049"/>
            <a:ext cx="5791200" cy="5953351"/>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2759089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5331" y="125185"/>
            <a:ext cx="3932237" cy="994229"/>
          </a:xfrm>
        </p:spPr>
        <p:txBody>
          <a:bodyPr>
            <a:normAutofit fontScale="90000"/>
          </a:bodyPr>
          <a:lstStyle/>
          <a:p>
            <a:r>
              <a:rPr lang="en-GB" dirty="0" smtClean="0"/>
              <a:t>Lateralisation of function in the hemispheres</a:t>
            </a:r>
            <a:endParaRPr lang="en-GB" dirty="0"/>
          </a:p>
        </p:txBody>
      </p:sp>
      <p:sp>
        <p:nvSpPr>
          <p:cNvPr id="7" name="Content Placeholder 6"/>
          <p:cNvSpPr>
            <a:spLocks noGrp="1"/>
          </p:cNvSpPr>
          <p:nvPr>
            <p:ph idx="1"/>
          </p:nvPr>
        </p:nvSpPr>
        <p:spPr>
          <a:xfrm>
            <a:off x="4646160" y="195943"/>
            <a:ext cx="7037840" cy="6422571"/>
          </a:xfrm>
        </p:spPr>
        <p:txBody>
          <a:bodyPr>
            <a:normAutofit/>
          </a:bodyPr>
          <a:lstStyle/>
          <a:p>
            <a:pPr marL="0" indent="0">
              <a:buNone/>
            </a:pPr>
            <a:r>
              <a:rPr lang="en-GB" sz="1800" b="1" dirty="0" smtClean="0"/>
              <a:t>Lateralisation of function </a:t>
            </a:r>
            <a:r>
              <a:rPr lang="en-GB" sz="1800" dirty="0" smtClean="0"/>
              <a:t>in the brain means that each hemisphere of the brain has different jobs or roles. Some behaviours are controlled more from the left side than the right side, while others are controlled more from the right than the left.</a:t>
            </a:r>
          </a:p>
          <a:p>
            <a:pPr marL="0" indent="0">
              <a:buNone/>
            </a:pPr>
            <a:endParaRPr lang="en-GB" sz="1800" dirty="0" smtClean="0"/>
          </a:p>
          <a:p>
            <a:pPr marL="0" indent="0">
              <a:buNone/>
            </a:pPr>
            <a:r>
              <a:rPr lang="en-GB" sz="1800" dirty="0" smtClean="0"/>
              <a:t>Asymmetrical function</a:t>
            </a:r>
          </a:p>
          <a:p>
            <a:pPr marL="0" indent="0">
              <a:buNone/>
            </a:pPr>
            <a:r>
              <a:rPr lang="en-GB" sz="1800" dirty="0" smtClean="0"/>
              <a:t>The two hemispheres of the brain are not exactly the same, both in  terms of their structure and their functions.  The difference between the two sides of the brain makes it </a:t>
            </a:r>
            <a:r>
              <a:rPr lang="en-GB" sz="1800" b="1" dirty="0" smtClean="0"/>
              <a:t>asymmetrical</a:t>
            </a:r>
            <a:r>
              <a:rPr lang="en-GB" sz="1800" dirty="0" smtClean="0"/>
              <a:t> because although they may look very similar, they are not mirror images of one another.</a:t>
            </a:r>
          </a:p>
          <a:p>
            <a:pPr marL="0" indent="0">
              <a:buNone/>
            </a:pPr>
            <a:endParaRPr lang="en-GB" sz="1800" dirty="0"/>
          </a:p>
          <a:p>
            <a:pPr marL="0" indent="0">
              <a:buNone/>
            </a:pPr>
            <a:r>
              <a:rPr lang="en-GB" sz="1800" dirty="0" smtClean="0"/>
              <a:t>One interesting thing about how the brain works is that each side of the brain appears to control the functions on the opposite side of the body. So, the right side of the brain controls functions on the left side of the body, while the left side of the brain controls the right side of the body.  One example of this is hand control – the right hemisphere is in control of the left hand, while the left hemisphere controls the right hand.  To help the two hemispheres work together, a thick layer of nerve fibres (the </a:t>
            </a:r>
            <a:r>
              <a:rPr lang="en-GB" sz="1800" b="1" dirty="0" smtClean="0"/>
              <a:t>corpus callosum</a:t>
            </a:r>
            <a:r>
              <a:rPr lang="en-GB" sz="1800" dirty="0" smtClean="0"/>
              <a:t>), connects the right and the left hemispheres.  The corpus callosum allows the two sides of the brain to communicate with each other so that the whole brain can work as one complete organ.  In this way, the two hemispheres retain their own roles while working together to control behaviour in the whole body.</a:t>
            </a:r>
          </a:p>
          <a:p>
            <a:pPr marL="0" indent="0">
              <a:buNone/>
            </a:pPr>
            <a:endParaRPr lang="en-GB" sz="1800" dirty="0"/>
          </a:p>
        </p:txBody>
      </p:sp>
      <p:sp>
        <p:nvSpPr>
          <p:cNvPr id="4" name="Text Placeholder 3"/>
          <p:cNvSpPr>
            <a:spLocks noGrp="1"/>
          </p:cNvSpPr>
          <p:nvPr>
            <p:ph type="body" sz="half" idx="2"/>
          </p:nvPr>
        </p:nvSpPr>
        <p:spPr>
          <a:xfrm>
            <a:off x="244703" y="1404257"/>
            <a:ext cx="3932237" cy="3811588"/>
          </a:xfrm>
        </p:spPr>
        <p:txBody>
          <a:bodyPr/>
          <a:lstStyle/>
          <a:p>
            <a:r>
              <a:rPr lang="en-GB" b="1" dirty="0" smtClean="0"/>
              <a:t>Key terms:</a:t>
            </a:r>
          </a:p>
          <a:p>
            <a:r>
              <a:rPr lang="en-GB" b="1" dirty="0" smtClean="0"/>
              <a:t>Lateralisation of function</a:t>
            </a:r>
          </a:p>
          <a:p>
            <a:r>
              <a:rPr lang="en-GB" b="1" dirty="0" smtClean="0"/>
              <a:t>Asymmetrical</a:t>
            </a:r>
          </a:p>
          <a:p>
            <a:r>
              <a:rPr lang="en-GB" b="1" dirty="0" smtClean="0"/>
              <a:t>Corpus callosum</a:t>
            </a:r>
          </a:p>
          <a:p>
            <a:r>
              <a:rPr lang="en-GB" b="1" dirty="0" smtClean="0"/>
              <a:t>Broca’s area</a:t>
            </a:r>
          </a:p>
          <a:p>
            <a:r>
              <a:rPr lang="en-GB" b="1" dirty="0" smtClean="0"/>
              <a:t>Spatial awareness</a:t>
            </a:r>
            <a:endParaRPr lang="en-GB" b="1" dirty="0"/>
          </a:p>
        </p:txBody>
      </p:sp>
      <p:sp>
        <p:nvSpPr>
          <p:cNvPr id="5" name="Rounded Rectangle 4"/>
          <p:cNvSpPr/>
          <p:nvPr/>
        </p:nvSpPr>
        <p:spPr>
          <a:xfrm>
            <a:off x="244703" y="195943"/>
            <a:ext cx="3932237" cy="979714"/>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p:cNvSpPr/>
          <p:nvPr/>
        </p:nvSpPr>
        <p:spPr>
          <a:xfrm>
            <a:off x="244702" y="1291771"/>
            <a:ext cx="2382384" cy="224971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p:nvSpPr>
        <p:spPr>
          <a:xfrm>
            <a:off x="4542971" y="125185"/>
            <a:ext cx="7460343" cy="660944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p:cNvPicPr>
            <a:picLocks noChangeAspect="1"/>
          </p:cNvPicPr>
          <p:nvPr/>
        </p:nvPicPr>
        <p:blipFill>
          <a:blip r:embed="rId2"/>
          <a:stretch>
            <a:fillRect/>
          </a:stretch>
        </p:blipFill>
        <p:spPr>
          <a:xfrm>
            <a:off x="375331" y="4159197"/>
            <a:ext cx="3325812" cy="2459317"/>
          </a:xfrm>
          <a:prstGeom prst="rect">
            <a:avLst/>
          </a:prstGeom>
        </p:spPr>
      </p:pic>
    </p:spTree>
    <p:extLst>
      <p:ext uri="{BB962C8B-B14F-4D97-AF65-F5344CB8AC3E}">
        <p14:creationId xmlns:p14="http://schemas.microsoft.com/office/powerpoint/2010/main" val="11907287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6168570" y="3846286"/>
            <a:ext cx="5834743" cy="283028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r"/>
            <a:r>
              <a:rPr lang="en-GB" dirty="0" smtClean="0">
                <a:solidFill>
                  <a:schemeClr val="tx1"/>
                </a:solidFill>
              </a:rPr>
              <a:t>Sex differences in brain </a:t>
            </a:r>
          </a:p>
          <a:p>
            <a:pPr algn="r"/>
            <a:r>
              <a:rPr lang="en-GB" dirty="0" smtClean="0">
                <a:solidFill>
                  <a:schemeClr val="tx1"/>
                </a:solidFill>
              </a:rPr>
              <a:t>lateralisation </a:t>
            </a:r>
            <a:endParaRPr lang="en-GB" dirty="0">
              <a:solidFill>
                <a:schemeClr val="tx1"/>
              </a:solidFill>
            </a:endParaRPr>
          </a:p>
        </p:txBody>
      </p:sp>
      <p:sp>
        <p:nvSpPr>
          <p:cNvPr id="13" name="Rectangle 12"/>
          <p:cNvSpPr/>
          <p:nvPr/>
        </p:nvSpPr>
        <p:spPr>
          <a:xfrm>
            <a:off x="159657" y="3889830"/>
            <a:ext cx="5718629" cy="278674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dirty="0" smtClean="0">
                <a:solidFill>
                  <a:schemeClr val="tx1"/>
                </a:solidFill>
              </a:rPr>
              <a:t>The role of the corpus</a:t>
            </a:r>
          </a:p>
          <a:p>
            <a:r>
              <a:rPr lang="en-GB" dirty="0" smtClean="0">
                <a:solidFill>
                  <a:schemeClr val="tx1"/>
                </a:solidFill>
              </a:rPr>
              <a:t>Callosum …</a:t>
            </a:r>
            <a:endParaRPr lang="en-GB" dirty="0">
              <a:solidFill>
                <a:schemeClr val="tx1"/>
              </a:solidFill>
            </a:endParaRPr>
          </a:p>
        </p:txBody>
      </p:sp>
      <p:sp>
        <p:nvSpPr>
          <p:cNvPr id="12" name="Rectangle 11"/>
          <p:cNvSpPr/>
          <p:nvPr/>
        </p:nvSpPr>
        <p:spPr>
          <a:xfrm>
            <a:off x="6168571" y="217714"/>
            <a:ext cx="5834743" cy="328022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r"/>
            <a:r>
              <a:rPr lang="en-GB" dirty="0" smtClean="0">
                <a:solidFill>
                  <a:schemeClr val="tx1"/>
                </a:solidFill>
              </a:rPr>
              <a:t>The right hemisphere…</a:t>
            </a:r>
            <a:endParaRPr lang="en-GB" dirty="0">
              <a:solidFill>
                <a:schemeClr val="tx1"/>
              </a:solidFill>
            </a:endParaRPr>
          </a:p>
        </p:txBody>
      </p:sp>
      <p:sp>
        <p:nvSpPr>
          <p:cNvPr id="8" name="Rectangle 7"/>
          <p:cNvSpPr/>
          <p:nvPr/>
        </p:nvSpPr>
        <p:spPr>
          <a:xfrm>
            <a:off x="159657" y="217714"/>
            <a:ext cx="5718629" cy="328022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dirty="0" smtClean="0">
                <a:solidFill>
                  <a:schemeClr val="tx1"/>
                </a:solidFill>
              </a:rPr>
              <a:t>The left hemisphere…</a:t>
            </a:r>
            <a:r>
              <a:rPr lang="en-GB" dirty="0" smtClean="0"/>
              <a:t> </a:t>
            </a:r>
            <a:endParaRPr lang="en-GB" dirty="0"/>
          </a:p>
        </p:txBody>
      </p:sp>
      <p:pic>
        <p:nvPicPr>
          <p:cNvPr id="11" name="Picture 10"/>
          <p:cNvPicPr>
            <a:picLocks noChangeAspect="1"/>
          </p:cNvPicPr>
          <p:nvPr/>
        </p:nvPicPr>
        <p:blipFill>
          <a:blip r:embed="rId2"/>
          <a:stretch>
            <a:fillRect/>
          </a:stretch>
        </p:blipFill>
        <p:spPr>
          <a:xfrm>
            <a:off x="3020077" y="2525485"/>
            <a:ext cx="5716418" cy="2426154"/>
          </a:xfrm>
          <a:prstGeom prst="rect">
            <a:avLst/>
          </a:prstGeom>
        </p:spPr>
      </p:pic>
    </p:spTree>
    <p:extLst>
      <p:ext uri="{BB962C8B-B14F-4D97-AF65-F5344CB8AC3E}">
        <p14:creationId xmlns:p14="http://schemas.microsoft.com/office/powerpoint/2010/main" val="835030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Content Placeholder 12"/>
          <p:cNvGraphicFramePr>
            <a:graphicFrameLocks noGrp="1"/>
          </p:cNvGraphicFramePr>
          <p:nvPr>
            <p:ph idx="1"/>
            <p:extLst>
              <p:ext uri="{D42A27DB-BD31-4B8C-83A1-F6EECF244321}">
                <p14:modId xmlns:p14="http://schemas.microsoft.com/office/powerpoint/2010/main" val="3950563513"/>
              </p:ext>
            </p:extLst>
          </p:nvPr>
        </p:nvGraphicFramePr>
        <p:xfrm>
          <a:off x="175760" y="203652"/>
          <a:ext cx="5789610" cy="6519501"/>
        </p:xfrm>
        <a:graphic>
          <a:graphicData uri="http://schemas.openxmlformats.org/drawingml/2006/table">
            <a:tbl>
              <a:tblPr firstRow="1" bandRow="1">
                <a:tableStyleId>{5940675A-B579-460E-94D1-54222C63F5DA}</a:tableStyleId>
              </a:tblPr>
              <a:tblGrid>
                <a:gridCol w="2894805">
                  <a:extLst>
                    <a:ext uri="{9D8B030D-6E8A-4147-A177-3AD203B41FA5}">
                      <a16:colId xmlns:a16="http://schemas.microsoft.com/office/drawing/2014/main" val="634751333"/>
                    </a:ext>
                  </a:extLst>
                </a:gridCol>
                <a:gridCol w="2894805">
                  <a:extLst>
                    <a:ext uri="{9D8B030D-6E8A-4147-A177-3AD203B41FA5}">
                      <a16:colId xmlns:a16="http://schemas.microsoft.com/office/drawing/2014/main" val="3723285153"/>
                    </a:ext>
                  </a:extLst>
                </a:gridCol>
              </a:tblGrid>
              <a:tr h="942977">
                <a:tc gridSpan="2">
                  <a:txBody>
                    <a:bodyPr/>
                    <a:lstStyle/>
                    <a:p>
                      <a:r>
                        <a:rPr lang="en-GB" dirty="0" smtClean="0"/>
                        <a:t>Strengths and weaknesses of lateralisation as an explanation of sex differences between males and females</a:t>
                      </a:r>
                      <a:endParaRPr lang="en-GB" dirty="0"/>
                    </a:p>
                  </a:txBody>
                  <a:tcPr/>
                </a:tc>
                <a:tc hMerge="1">
                  <a:txBody>
                    <a:bodyPr/>
                    <a:lstStyle/>
                    <a:p>
                      <a:endParaRPr lang="en-GB" dirty="0"/>
                    </a:p>
                  </a:txBody>
                  <a:tcPr/>
                </a:tc>
                <a:extLst>
                  <a:ext uri="{0D108BD9-81ED-4DB2-BD59-A6C34878D82A}">
                    <a16:rowId xmlns:a16="http://schemas.microsoft.com/office/drawing/2014/main" val="3880648673"/>
                  </a:ext>
                </a:extLst>
              </a:tr>
              <a:tr h="547324">
                <a:tc>
                  <a:txBody>
                    <a:bodyPr/>
                    <a:lstStyle/>
                    <a:p>
                      <a:r>
                        <a:rPr lang="en-GB" dirty="0" smtClean="0"/>
                        <a:t>Strengths</a:t>
                      </a:r>
                      <a:endParaRPr lang="en-GB" dirty="0"/>
                    </a:p>
                  </a:txBody>
                  <a:tcPr/>
                </a:tc>
                <a:tc>
                  <a:txBody>
                    <a:bodyPr/>
                    <a:lstStyle/>
                    <a:p>
                      <a:r>
                        <a:rPr lang="en-GB" dirty="0" smtClean="0"/>
                        <a:t>Weaknesses</a:t>
                      </a:r>
                      <a:endParaRPr lang="en-GB" dirty="0"/>
                    </a:p>
                  </a:txBody>
                  <a:tcPr/>
                </a:tc>
                <a:extLst>
                  <a:ext uri="{0D108BD9-81ED-4DB2-BD59-A6C34878D82A}">
                    <a16:rowId xmlns:a16="http://schemas.microsoft.com/office/drawing/2014/main" val="2180378088"/>
                  </a:ext>
                </a:extLst>
              </a:tr>
              <a:tr h="4457784">
                <a:tc>
                  <a:txBody>
                    <a:bodyPr/>
                    <a:lstStyle/>
                    <a:p>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GB" dirty="0"/>
                    </a:p>
                  </a:txBody>
                  <a:tcPr/>
                </a:tc>
                <a:tc>
                  <a:txBody>
                    <a:bodyPr/>
                    <a:lstStyle/>
                    <a:p>
                      <a:endParaRPr lang="en-GB" dirty="0"/>
                    </a:p>
                  </a:txBody>
                  <a:tcPr/>
                </a:tc>
                <a:extLst>
                  <a:ext uri="{0D108BD9-81ED-4DB2-BD59-A6C34878D82A}">
                    <a16:rowId xmlns:a16="http://schemas.microsoft.com/office/drawing/2014/main" val="3135013848"/>
                  </a:ext>
                </a:extLst>
              </a:tr>
            </a:tbl>
          </a:graphicData>
        </a:graphic>
      </p:graphicFrame>
      <p:sp>
        <p:nvSpPr>
          <p:cNvPr id="14" name="Rectangle 13"/>
          <p:cNvSpPr/>
          <p:nvPr/>
        </p:nvSpPr>
        <p:spPr>
          <a:xfrm>
            <a:off x="6270171" y="203652"/>
            <a:ext cx="5805715" cy="651950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b="1" dirty="0" smtClean="0">
                <a:solidFill>
                  <a:schemeClr val="tx1"/>
                </a:solidFill>
              </a:rPr>
              <a:t>Apply it</a:t>
            </a:r>
          </a:p>
          <a:p>
            <a:endParaRPr lang="en-GB" dirty="0">
              <a:solidFill>
                <a:schemeClr val="tx1"/>
              </a:solidFill>
            </a:endParaRPr>
          </a:p>
          <a:p>
            <a:r>
              <a:rPr lang="en-US" dirty="0" smtClean="0">
                <a:solidFill>
                  <a:schemeClr val="tx1"/>
                </a:solidFill>
              </a:rPr>
              <a:t>Max and Anita have twins – a boy, Jasper, and a girl, Jasmine. When the twins started preschool, their teacher commented that Jasper really enjoyed building models with blocks and bricks, while Jasmine liked listening to stories, talking to her friends and making up games to play.</a:t>
            </a:r>
          </a:p>
          <a:p>
            <a:endParaRPr lang="en-US" dirty="0" smtClean="0">
              <a:solidFill>
                <a:schemeClr val="tx1"/>
              </a:solidFill>
            </a:endParaRPr>
          </a:p>
          <a:p>
            <a:r>
              <a:rPr lang="en-US" b="1" dirty="0" smtClean="0">
                <a:solidFill>
                  <a:schemeClr val="tx1"/>
                </a:solidFill>
              </a:rPr>
              <a:t>Based on the traditional views of brain </a:t>
            </a:r>
            <a:r>
              <a:rPr lang="en-US" b="1" dirty="0" err="1" smtClean="0">
                <a:solidFill>
                  <a:schemeClr val="tx1"/>
                </a:solidFill>
              </a:rPr>
              <a:t>lateralisation</a:t>
            </a:r>
            <a:r>
              <a:rPr lang="en-US" b="1" dirty="0" smtClean="0">
                <a:solidFill>
                  <a:schemeClr val="tx1"/>
                </a:solidFill>
              </a:rPr>
              <a:t>, how could you explain the difference in the twins’ behaviour at preschool?</a:t>
            </a:r>
          </a:p>
          <a:p>
            <a:endParaRPr lang="en-GB" dirty="0">
              <a:solidFill>
                <a:schemeClr val="tx1"/>
              </a:solidFill>
            </a:endParaRPr>
          </a:p>
        </p:txBody>
      </p:sp>
    </p:spTree>
    <p:extLst>
      <p:ext uri="{BB962C8B-B14F-4D97-AF65-F5344CB8AC3E}">
        <p14:creationId xmlns:p14="http://schemas.microsoft.com/office/powerpoint/2010/main" val="26376875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9845" y="355600"/>
            <a:ext cx="3932237" cy="747486"/>
          </a:xfrm>
        </p:spPr>
        <p:txBody>
          <a:bodyPr>
            <a:normAutofit fontScale="90000"/>
          </a:bodyPr>
          <a:lstStyle/>
          <a:p>
            <a:r>
              <a:rPr lang="en-GB" dirty="0" smtClean="0"/>
              <a:t>The role of the central nervous system</a:t>
            </a:r>
            <a:endParaRPr lang="en-GB" dirty="0"/>
          </a:p>
        </p:txBody>
      </p:sp>
      <p:sp>
        <p:nvSpPr>
          <p:cNvPr id="3" name="Content Placeholder 2"/>
          <p:cNvSpPr>
            <a:spLocks noGrp="1"/>
          </p:cNvSpPr>
          <p:nvPr>
            <p:ph idx="1"/>
          </p:nvPr>
        </p:nvSpPr>
        <p:spPr>
          <a:xfrm>
            <a:off x="7373257" y="355600"/>
            <a:ext cx="4484913" cy="6219371"/>
          </a:xfrm>
        </p:spPr>
        <p:txBody>
          <a:bodyPr>
            <a:normAutofit/>
          </a:bodyPr>
          <a:lstStyle/>
          <a:p>
            <a:pPr marL="0" indent="0">
              <a:buNone/>
            </a:pPr>
            <a:r>
              <a:rPr lang="en-GB" sz="2000" dirty="0" smtClean="0"/>
              <a:t>The </a:t>
            </a:r>
            <a:r>
              <a:rPr lang="en-GB" sz="2000" b="1" dirty="0" smtClean="0"/>
              <a:t>central nervous system (CNS)</a:t>
            </a:r>
            <a:r>
              <a:rPr lang="en-GB" sz="2000" dirty="0" smtClean="0"/>
              <a:t> is made up of the brain and the spinal cord. The CNS helps the brain and body communicate with one another by passing messages backwards and forwards between them.  The sensory nerves in the body (for example, those located in the skin, muscles and organs that take information into the nervous system) send messages to the brain via the spinal cord.  The brain processes the information and then sends messages to the body down the spinal cord to make the body do something.  The spinal cord can activate the </a:t>
            </a:r>
            <a:r>
              <a:rPr lang="en-GB" sz="2000" b="1" dirty="0" smtClean="0"/>
              <a:t>peripheral nervous system (PNS), </a:t>
            </a:r>
            <a:r>
              <a:rPr lang="en-GB" sz="2000" dirty="0" smtClean="0"/>
              <a:t>which makes the body do the actions the brain is telling it to do.  Although it sounds like a long process of passing messages, the information can be passed around in the nervous system in a fraction of a second.</a:t>
            </a:r>
            <a:endParaRPr lang="en-GB" sz="2000" dirty="0"/>
          </a:p>
        </p:txBody>
      </p:sp>
      <p:sp>
        <p:nvSpPr>
          <p:cNvPr id="4" name="Text Placeholder 3"/>
          <p:cNvSpPr>
            <a:spLocks noGrp="1"/>
          </p:cNvSpPr>
          <p:nvPr>
            <p:ph type="body" sz="half" idx="2"/>
          </p:nvPr>
        </p:nvSpPr>
        <p:spPr>
          <a:xfrm>
            <a:off x="389844" y="1518443"/>
            <a:ext cx="3035527" cy="3811588"/>
          </a:xfrm>
        </p:spPr>
        <p:txBody>
          <a:bodyPr/>
          <a:lstStyle/>
          <a:p>
            <a:r>
              <a:rPr lang="en-GB" b="1" dirty="0" smtClean="0"/>
              <a:t>Key terms:</a:t>
            </a:r>
          </a:p>
          <a:p>
            <a:r>
              <a:rPr lang="en-GB" b="1" dirty="0" smtClean="0"/>
              <a:t>Central nervous system (CNS)</a:t>
            </a:r>
          </a:p>
          <a:p>
            <a:r>
              <a:rPr lang="en-GB" b="1" dirty="0" smtClean="0"/>
              <a:t>Peripheral nervous system (PNS)</a:t>
            </a:r>
          </a:p>
          <a:p>
            <a:r>
              <a:rPr lang="en-GB" b="1" dirty="0" smtClean="0"/>
              <a:t>Neurotransmitters</a:t>
            </a:r>
          </a:p>
          <a:p>
            <a:r>
              <a:rPr lang="en-GB" b="1" dirty="0" smtClean="0"/>
              <a:t>Neuron</a:t>
            </a:r>
          </a:p>
          <a:p>
            <a:r>
              <a:rPr lang="en-GB" b="1" dirty="0" smtClean="0"/>
              <a:t>Synaptic transmission</a:t>
            </a:r>
          </a:p>
          <a:p>
            <a:r>
              <a:rPr lang="en-GB" b="1" dirty="0" smtClean="0"/>
              <a:t>Synapse</a:t>
            </a:r>
          </a:p>
          <a:p>
            <a:r>
              <a:rPr lang="en-GB" b="1" dirty="0" smtClean="0"/>
              <a:t>Axon</a:t>
            </a:r>
          </a:p>
          <a:p>
            <a:r>
              <a:rPr lang="en-GB" b="1" dirty="0" smtClean="0"/>
              <a:t>Terminal button</a:t>
            </a:r>
          </a:p>
          <a:p>
            <a:r>
              <a:rPr lang="en-GB" b="1" dirty="0" smtClean="0"/>
              <a:t>Vesicles</a:t>
            </a:r>
          </a:p>
          <a:p>
            <a:r>
              <a:rPr lang="en-GB" b="1" dirty="0" smtClean="0"/>
              <a:t>Receptors</a:t>
            </a:r>
            <a:endParaRPr lang="en-GB" b="1" dirty="0"/>
          </a:p>
        </p:txBody>
      </p:sp>
      <p:sp>
        <p:nvSpPr>
          <p:cNvPr id="5" name="Rounded Rectangle 4"/>
          <p:cNvSpPr/>
          <p:nvPr/>
        </p:nvSpPr>
        <p:spPr>
          <a:xfrm>
            <a:off x="389845" y="174171"/>
            <a:ext cx="3514498" cy="92891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p:cNvSpPr/>
          <p:nvPr/>
        </p:nvSpPr>
        <p:spPr>
          <a:xfrm>
            <a:off x="246743" y="1518443"/>
            <a:ext cx="3280228" cy="381158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p:nvSpPr>
        <p:spPr>
          <a:xfrm>
            <a:off x="7257143" y="174171"/>
            <a:ext cx="4731657" cy="64008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p:cNvPicPr>
            <a:picLocks noChangeAspect="1"/>
          </p:cNvPicPr>
          <p:nvPr/>
        </p:nvPicPr>
        <p:blipFill>
          <a:blip r:embed="rId2"/>
          <a:stretch>
            <a:fillRect/>
          </a:stretch>
        </p:blipFill>
        <p:spPr>
          <a:xfrm>
            <a:off x="3862201" y="1284515"/>
            <a:ext cx="3059711" cy="5007429"/>
          </a:xfrm>
          <a:prstGeom prst="rect">
            <a:avLst/>
          </a:prstGeom>
        </p:spPr>
      </p:pic>
    </p:spTree>
    <p:extLst>
      <p:ext uri="{BB962C8B-B14F-4D97-AF65-F5344CB8AC3E}">
        <p14:creationId xmlns:p14="http://schemas.microsoft.com/office/powerpoint/2010/main" val="37481506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187</TotalTime>
  <Words>2495</Words>
  <Application>Microsoft Office PowerPoint</Application>
  <PresentationFormat>Widescreen</PresentationFormat>
  <Paragraphs>257</Paragraphs>
  <Slides>27</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27</vt:i4>
      </vt:variant>
    </vt:vector>
  </HeadingPairs>
  <TitlesOfParts>
    <vt:vector size="34" baseType="lpstr">
      <vt:lpstr>Arial</vt:lpstr>
      <vt:lpstr>Calibri</vt:lpstr>
      <vt:lpstr>Calibri Light</vt:lpstr>
      <vt:lpstr>Gill Sans MT</vt:lpstr>
      <vt:lpstr>Times New Roman</vt:lpstr>
      <vt:lpstr>Wingdings</vt:lpstr>
      <vt:lpstr>Office Theme</vt:lpstr>
      <vt:lpstr>Topic 4: The brain and neuropsychology – How does your brain affect you?</vt:lpstr>
      <vt:lpstr>The Big Picture.  You should have learnt about</vt:lpstr>
      <vt:lpstr>The structure of the human brain</vt:lpstr>
      <vt:lpstr>The functions of the brain</vt:lpstr>
      <vt:lpstr>PowerPoint Presentation</vt:lpstr>
      <vt:lpstr>Lateralisation of function in the hemispheres</vt:lpstr>
      <vt:lpstr>PowerPoint Presentation</vt:lpstr>
      <vt:lpstr>PowerPoint Presentation</vt:lpstr>
      <vt:lpstr>The role of the central nervous system</vt:lpstr>
      <vt:lpstr>The function of neurotransmitters</vt:lpstr>
      <vt:lpstr>Synaptic functioning</vt:lpstr>
      <vt:lpstr>The impact of neurological damage</vt:lpstr>
      <vt:lpstr>PowerPoint Presentation</vt:lpstr>
      <vt:lpstr>Damasio et al. (1994) The Return of Phineas Gage: Clues about the brain from the skull of a famous  patient</vt:lpstr>
      <vt:lpstr>Draw a storyboard to retell the research carried out by Damasio et al. (1994) The Return of Phineas Gage: Clues about the brain from the skull of a famous  patient</vt:lpstr>
      <vt:lpstr>Sperry (1968) Hemisphere deconnection and unity in conscious awareness</vt:lpstr>
      <vt:lpstr>Draw a storyboard to retell the research carried out by Sperry (1968) Hemisphere deconnection and unity in conscious awareness</vt:lpstr>
      <vt:lpstr>Issues and debates How psychology has changed over time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The Dorcan Academy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Topic 4: The brain and neuropsychology – How does your brain affect you?</dc:title>
  <dc:creator>Mel SHEPHERD</dc:creator>
  <cp:lastModifiedBy>Mel SHEPHERD</cp:lastModifiedBy>
  <cp:revision>21</cp:revision>
  <dcterms:created xsi:type="dcterms:W3CDTF">2018-05-05T07:15:05Z</dcterms:created>
  <dcterms:modified xsi:type="dcterms:W3CDTF">2018-05-05T10:22:07Z</dcterms:modified>
</cp:coreProperties>
</file>