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7" r:id="rId5"/>
    <p:sldId id="269" r:id="rId6"/>
    <p:sldId id="288" r:id="rId7"/>
    <p:sldId id="270" r:id="rId8"/>
    <p:sldId id="289" r:id="rId9"/>
    <p:sldId id="292" r:id="rId10"/>
    <p:sldId id="290" r:id="rId11"/>
    <p:sldId id="293" r:id="rId12"/>
    <p:sldId id="294" r:id="rId13"/>
    <p:sldId id="291" r:id="rId14"/>
    <p:sldId id="295" r:id="rId15"/>
    <p:sldId id="296" r:id="rId16"/>
    <p:sldId id="272" r:id="rId17"/>
    <p:sldId id="287" r:id="rId18"/>
    <p:sldId id="262" r:id="rId19"/>
    <p:sldId id="263" r:id="rId20"/>
    <p:sldId id="264" r:id="rId21"/>
    <p:sldId id="265" r:id="rId22"/>
    <p:sldId id="276" r:id="rId23"/>
    <p:sldId id="277" r:id="rId24"/>
    <p:sldId id="279" r:id="rId25"/>
    <p:sldId id="280" r:id="rId26"/>
    <p:sldId id="281" r:id="rId27"/>
    <p:sldId id="285" r:id="rId28"/>
    <p:sldId id="286" r:id="rId29"/>
    <p:sldId id="284" r:id="rId30"/>
    <p:sldId id="26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94" autoAdjust="0"/>
    <p:restoredTop sz="94660"/>
  </p:normalViewPr>
  <p:slideViewPr>
    <p:cSldViewPr snapToGrid="0">
      <p:cViewPr>
        <p:scale>
          <a:sx n="60" d="100"/>
          <a:sy n="60" d="100"/>
        </p:scale>
        <p:origin x="924"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AC6C6C3-BAE0-4363-972B-406F6E596F6E}" type="datetimeFigureOut">
              <a:rPr lang="en-GB" smtClean="0"/>
              <a:t>28/07/2018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84365-7CAC-4DBA-9AEA-37F309EE1015}" type="slidenum">
              <a:rPr lang="en-GB" smtClean="0"/>
              <a:t>‹#›</a:t>
            </a:fld>
            <a:endParaRPr lang="en-GB"/>
          </a:p>
        </p:txBody>
      </p:sp>
    </p:spTree>
    <p:extLst>
      <p:ext uri="{BB962C8B-B14F-4D97-AF65-F5344CB8AC3E}">
        <p14:creationId xmlns:p14="http://schemas.microsoft.com/office/powerpoint/2010/main" val="2498885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AC6C6C3-BAE0-4363-972B-406F6E596F6E}" type="datetimeFigureOut">
              <a:rPr lang="en-GB" smtClean="0"/>
              <a:t>28/07/2018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84365-7CAC-4DBA-9AEA-37F309EE1015}" type="slidenum">
              <a:rPr lang="en-GB" smtClean="0"/>
              <a:t>‹#›</a:t>
            </a:fld>
            <a:endParaRPr lang="en-GB"/>
          </a:p>
        </p:txBody>
      </p:sp>
    </p:spTree>
    <p:extLst>
      <p:ext uri="{BB962C8B-B14F-4D97-AF65-F5344CB8AC3E}">
        <p14:creationId xmlns:p14="http://schemas.microsoft.com/office/powerpoint/2010/main" val="2741500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AC6C6C3-BAE0-4363-972B-406F6E596F6E}" type="datetimeFigureOut">
              <a:rPr lang="en-GB" smtClean="0"/>
              <a:t>28/07/2018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84365-7CAC-4DBA-9AEA-37F309EE1015}" type="slidenum">
              <a:rPr lang="en-GB" smtClean="0"/>
              <a:t>‹#›</a:t>
            </a:fld>
            <a:endParaRPr lang="en-GB"/>
          </a:p>
        </p:txBody>
      </p:sp>
    </p:spTree>
    <p:extLst>
      <p:ext uri="{BB962C8B-B14F-4D97-AF65-F5344CB8AC3E}">
        <p14:creationId xmlns:p14="http://schemas.microsoft.com/office/powerpoint/2010/main" val="2525684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AC6C6C3-BAE0-4363-972B-406F6E596F6E}" type="datetimeFigureOut">
              <a:rPr lang="en-GB" smtClean="0"/>
              <a:t>28/07/2018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84365-7CAC-4DBA-9AEA-37F309EE1015}" type="slidenum">
              <a:rPr lang="en-GB" smtClean="0"/>
              <a:t>‹#›</a:t>
            </a:fld>
            <a:endParaRPr lang="en-GB"/>
          </a:p>
        </p:txBody>
      </p:sp>
    </p:spTree>
    <p:extLst>
      <p:ext uri="{BB962C8B-B14F-4D97-AF65-F5344CB8AC3E}">
        <p14:creationId xmlns:p14="http://schemas.microsoft.com/office/powerpoint/2010/main" val="1691414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AC6C6C3-BAE0-4363-972B-406F6E596F6E}" type="datetimeFigureOut">
              <a:rPr lang="en-GB" smtClean="0"/>
              <a:t>28/07/2018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84365-7CAC-4DBA-9AEA-37F309EE1015}" type="slidenum">
              <a:rPr lang="en-GB" smtClean="0"/>
              <a:t>‹#›</a:t>
            </a:fld>
            <a:endParaRPr lang="en-GB"/>
          </a:p>
        </p:txBody>
      </p:sp>
    </p:spTree>
    <p:extLst>
      <p:ext uri="{BB962C8B-B14F-4D97-AF65-F5344CB8AC3E}">
        <p14:creationId xmlns:p14="http://schemas.microsoft.com/office/powerpoint/2010/main" val="2957356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AC6C6C3-BAE0-4363-972B-406F6E596F6E}" type="datetimeFigureOut">
              <a:rPr lang="en-GB" smtClean="0"/>
              <a:t>28/07/2018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84365-7CAC-4DBA-9AEA-37F309EE1015}" type="slidenum">
              <a:rPr lang="en-GB" smtClean="0"/>
              <a:t>‹#›</a:t>
            </a:fld>
            <a:endParaRPr lang="en-GB"/>
          </a:p>
        </p:txBody>
      </p:sp>
    </p:spTree>
    <p:extLst>
      <p:ext uri="{BB962C8B-B14F-4D97-AF65-F5344CB8AC3E}">
        <p14:creationId xmlns:p14="http://schemas.microsoft.com/office/powerpoint/2010/main" val="99270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AC6C6C3-BAE0-4363-972B-406F6E596F6E}" type="datetimeFigureOut">
              <a:rPr lang="en-GB" smtClean="0"/>
              <a:t>28/07/2018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84365-7CAC-4DBA-9AEA-37F309EE1015}" type="slidenum">
              <a:rPr lang="en-GB" smtClean="0"/>
              <a:t>‹#›</a:t>
            </a:fld>
            <a:endParaRPr lang="en-GB"/>
          </a:p>
        </p:txBody>
      </p:sp>
    </p:spTree>
    <p:extLst>
      <p:ext uri="{BB962C8B-B14F-4D97-AF65-F5344CB8AC3E}">
        <p14:creationId xmlns:p14="http://schemas.microsoft.com/office/powerpoint/2010/main" val="3029329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AC6C6C3-BAE0-4363-972B-406F6E596F6E}" type="datetimeFigureOut">
              <a:rPr lang="en-GB" smtClean="0"/>
              <a:t>28/07/2018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84365-7CAC-4DBA-9AEA-37F309EE1015}" type="slidenum">
              <a:rPr lang="en-GB" smtClean="0"/>
              <a:t>‹#›</a:t>
            </a:fld>
            <a:endParaRPr lang="en-GB"/>
          </a:p>
        </p:txBody>
      </p:sp>
    </p:spTree>
    <p:extLst>
      <p:ext uri="{BB962C8B-B14F-4D97-AF65-F5344CB8AC3E}">
        <p14:creationId xmlns:p14="http://schemas.microsoft.com/office/powerpoint/2010/main" val="2543885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6C6C3-BAE0-4363-972B-406F6E596F6E}" type="datetimeFigureOut">
              <a:rPr lang="en-GB" smtClean="0"/>
              <a:t>28/07/2018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84365-7CAC-4DBA-9AEA-37F309EE1015}" type="slidenum">
              <a:rPr lang="en-GB" smtClean="0"/>
              <a:t>‹#›</a:t>
            </a:fld>
            <a:endParaRPr lang="en-GB"/>
          </a:p>
        </p:txBody>
      </p:sp>
    </p:spTree>
    <p:extLst>
      <p:ext uri="{BB962C8B-B14F-4D97-AF65-F5344CB8AC3E}">
        <p14:creationId xmlns:p14="http://schemas.microsoft.com/office/powerpoint/2010/main" val="3195722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C6C6C3-BAE0-4363-972B-406F6E596F6E}" type="datetimeFigureOut">
              <a:rPr lang="en-GB" smtClean="0"/>
              <a:t>28/07/2018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84365-7CAC-4DBA-9AEA-37F309EE1015}" type="slidenum">
              <a:rPr lang="en-GB" smtClean="0"/>
              <a:t>‹#›</a:t>
            </a:fld>
            <a:endParaRPr lang="en-GB"/>
          </a:p>
        </p:txBody>
      </p:sp>
    </p:spTree>
    <p:extLst>
      <p:ext uri="{BB962C8B-B14F-4D97-AF65-F5344CB8AC3E}">
        <p14:creationId xmlns:p14="http://schemas.microsoft.com/office/powerpoint/2010/main" val="287482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C6C6C3-BAE0-4363-972B-406F6E596F6E}" type="datetimeFigureOut">
              <a:rPr lang="en-GB" smtClean="0"/>
              <a:t>28/07/2018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84365-7CAC-4DBA-9AEA-37F309EE1015}" type="slidenum">
              <a:rPr lang="en-GB" smtClean="0"/>
              <a:t>‹#›</a:t>
            </a:fld>
            <a:endParaRPr lang="en-GB"/>
          </a:p>
        </p:txBody>
      </p:sp>
    </p:spTree>
    <p:extLst>
      <p:ext uri="{BB962C8B-B14F-4D97-AF65-F5344CB8AC3E}">
        <p14:creationId xmlns:p14="http://schemas.microsoft.com/office/powerpoint/2010/main" val="2034113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6C6C3-BAE0-4363-972B-406F6E596F6E}" type="datetimeFigureOut">
              <a:rPr lang="en-GB" smtClean="0"/>
              <a:t>28/07/2018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E84365-7CAC-4DBA-9AEA-37F309EE1015}" type="slidenum">
              <a:rPr lang="en-GB" smtClean="0"/>
              <a:t>‹#›</a:t>
            </a:fld>
            <a:endParaRPr lang="en-GB"/>
          </a:p>
        </p:txBody>
      </p:sp>
    </p:spTree>
    <p:extLst>
      <p:ext uri="{BB962C8B-B14F-4D97-AF65-F5344CB8AC3E}">
        <p14:creationId xmlns:p14="http://schemas.microsoft.com/office/powerpoint/2010/main" val="686625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992777"/>
            <a:ext cx="9644743" cy="25171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1523999" y="757647"/>
            <a:ext cx="9501051" cy="2377440"/>
          </a:xfrm>
        </p:spPr>
        <p:txBody>
          <a:bodyPr>
            <a:normAutofit/>
          </a:bodyPr>
          <a:lstStyle/>
          <a:p>
            <a:r>
              <a:rPr lang="en-GB" dirty="0" smtClean="0"/>
              <a:t>Topic 5: Social influence– How do others affect you?</a:t>
            </a:r>
            <a:endParaRPr lang="en-GB" dirty="0"/>
          </a:p>
        </p:txBody>
      </p:sp>
      <p:sp>
        <p:nvSpPr>
          <p:cNvPr id="3" name="Subtitle 2"/>
          <p:cNvSpPr>
            <a:spLocks noGrp="1"/>
          </p:cNvSpPr>
          <p:nvPr>
            <p:ph type="subTitle" idx="1"/>
          </p:nvPr>
        </p:nvSpPr>
        <p:spPr>
          <a:xfrm>
            <a:off x="1524000" y="4180114"/>
            <a:ext cx="9144000" cy="1143000"/>
          </a:xfrm>
        </p:spPr>
        <p:txBody>
          <a:bodyPr/>
          <a:lstStyle/>
          <a:p>
            <a:r>
              <a:rPr lang="en-GB" dirty="0" smtClean="0"/>
              <a:t>Revision work book.   NAME: ___________________</a:t>
            </a:r>
            <a:endParaRPr lang="en-GB" dirty="0"/>
          </a:p>
        </p:txBody>
      </p:sp>
      <p:sp>
        <p:nvSpPr>
          <p:cNvPr id="5" name="Rectangle 4"/>
          <p:cNvSpPr/>
          <p:nvPr/>
        </p:nvSpPr>
        <p:spPr>
          <a:xfrm>
            <a:off x="2429691" y="3984171"/>
            <a:ext cx="7432766" cy="9013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2"/>
          <a:stretch>
            <a:fillRect/>
          </a:stretch>
        </p:blipFill>
        <p:spPr>
          <a:xfrm>
            <a:off x="171449" y="5414688"/>
            <a:ext cx="2705100" cy="1335814"/>
          </a:xfrm>
          <a:prstGeom prst="rect">
            <a:avLst/>
          </a:prstGeom>
        </p:spPr>
      </p:pic>
      <p:pic>
        <p:nvPicPr>
          <p:cNvPr id="9" name="Picture 8"/>
          <p:cNvPicPr>
            <a:picLocks noChangeAspect="1"/>
          </p:cNvPicPr>
          <p:nvPr/>
        </p:nvPicPr>
        <p:blipFill>
          <a:blip r:embed="rId3"/>
          <a:stretch>
            <a:fillRect/>
          </a:stretch>
        </p:blipFill>
        <p:spPr>
          <a:xfrm>
            <a:off x="8678091" y="5329237"/>
            <a:ext cx="3333750" cy="1371600"/>
          </a:xfrm>
          <a:prstGeom prst="rect">
            <a:avLst/>
          </a:prstGeom>
        </p:spPr>
      </p:pic>
    </p:spTree>
    <p:extLst>
      <p:ext uri="{BB962C8B-B14F-4D97-AF65-F5344CB8AC3E}">
        <p14:creationId xmlns:p14="http://schemas.microsoft.com/office/powerpoint/2010/main" val="22115043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26574" t="9046" r="27807" b="8059"/>
          <a:stretch/>
        </p:blipFill>
        <p:spPr>
          <a:xfrm>
            <a:off x="545431" y="320841"/>
            <a:ext cx="11181348" cy="6384759"/>
          </a:xfrm>
          <a:prstGeom prst="rect">
            <a:avLst/>
          </a:prstGeom>
        </p:spPr>
      </p:pic>
    </p:spTree>
    <p:extLst>
      <p:ext uri="{BB962C8B-B14F-4D97-AF65-F5344CB8AC3E}">
        <p14:creationId xmlns:p14="http://schemas.microsoft.com/office/powerpoint/2010/main" val="36500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10"/>
          <p:cNvGraphicFramePr>
            <a:graphicFrameLocks/>
          </p:cNvGraphicFramePr>
          <p:nvPr>
            <p:extLst>
              <p:ext uri="{D42A27DB-BD31-4B8C-83A1-F6EECF244321}">
                <p14:modId xmlns:p14="http://schemas.microsoft.com/office/powerpoint/2010/main" val="943400690"/>
              </p:ext>
            </p:extLst>
          </p:nvPr>
        </p:nvGraphicFramePr>
        <p:xfrm>
          <a:off x="171447" y="119516"/>
          <a:ext cx="11887202" cy="6567033"/>
        </p:xfrm>
        <a:graphic>
          <a:graphicData uri="http://schemas.openxmlformats.org/drawingml/2006/table">
            <a:tbl>
              <a:tblPr firstRow="1" bandRow="1">
                <a:tableStyleId>{5940675A-B579-460E-94D1-54222C63F5DA}</a:tableStyleId>
              </a:tblPr>
              <a:tblGrid>
                <a:gridCol w="5943601">
                  <a:extLst>
                    <a:ext uri="{9D8B030D-6E8A-4147-A177-3AD203B41FA5}">
                      <a16:colId xmlns:a16="http://schemas.microsoft.com/office/drawing/2014/main" val="1975086347"/>
                    </a:ext>
                  </a:extLst>
                </a:gridCol>
                <a:gridCol w="5943601">
                  <a:extLst>
                    <a:ext uri="{9D8B030D-6E8A-4147-A177-3AD203B41FA5}">
                      <a16:colId xmlns:a16="http://schemas.microsoft.com/office/drawing/2014/main" val="3663267125"/>
                    </a:ext>
                  </a:extLst>
                </a:gridCol>
              </a:tblGrid>
              <a:tr h="653769">
                <a:tc>
                  <a:txBody>
                    <a:bodyPr/>
                    <a:lstStyle/>
                    <a:p>
                      <a:r>
                        <a:rPr lang="en-GB" b="1" dirty="0" smtClean="0"/>
                        <a:t>Situational</a:t>
                      </a:r>
                      <a:r>
                        <a:rPr lang="en-GB" b="1" baseline="0" dirty="0" smtClean="0"/>
                        <a:t> factors affecting obedience to an authority figure</a:t>
                      </a:r>
                      <a:endParaRPr lang="en-GB" b="1" dirty="0"/>
                    </a:p>
                  </a:txBody>
                  <a:tcPr/>
                </a:tc>
                <a:tc>
                  <a:txBody>
                    <a:bodyPr/>
                    <a:lstStyle/>
                    <a:p>
                      <a:r>
                        <a:rPr lang="en-GB" b="1" dirty="0" smtClean="0"/>
                        <a:t>other factors that</a:t>
                      </a:r>
                      <a:r>
                        <a:rPr lang="en-GB" b="1" baseline="0" dirty="0" smtClean="0"/>
                        <a:t> influence obedience</a:t>
                      </a:r>
                      <a:endParaRPr lang="en-GB" b="1" dirty="0"/>
                    </a:p>
                  </a:txBody>
                  <a:tcPr/>
                </a:tc>
                <a:extLst>
                  <a:ext uri="{0D108BD9-81ED-4DB2-BD59-A6C34878D82A}">
                    <a16:rowId xmlns:a16="http://schemas.microsoft.com/office/drawing/2014/main" val="4126710"/>
                  </a:ext>
                </a:extLst>
              </a:tr>
              <a:tr h="985544">
                <a:tc>
                  <a:txBody>
                    <a:bodyPr/>
                    <a:lstStyle/>
                    <a:p>
                      <a:r>
                        <a:rPr lang="en-GB" b="1" dirty="0" smtClean="0"/>
                        <a:t>Proximity</a:t>
                      </a:r>
                      <a:r>
                        <a:rPr lang="en-GB" b="1" baseline="0" dirty="0" smtClean="0"/>
                        <a:t> of the victim </a:t>
                      </a:r>
                      <a:r>
                        <a:rPr lang="en-GB" b="1" dirty="0" smtClean="0"/>
                        <a:t>..</a:t>
                      </a:r>
                      <a:endParaRPr lang="en-GB" b="1" dirty="0"/>
                    </a:p>
                  </a:txBody>
                  <a:tcPr/>
                </a:tc>
                <a:tc rowSpan="3">
                  <a:txBody>
                    <a:bodyPr/>
                    <a:lstStyle/>
                    <a:p>
                      <a:endParaRPr lang="en-GB" b="1" dirty="0"/>
                    </a:p>
                  </a:txBody>
                  <a:tcPr/>
                </a:tc>
                <a:extLst>
                  <a:ext uri="{0D108BD9-81ED-4DB2-BD59-A6C34878D82A}">
                    <a16:rowId xmlns:a16="http://schemas.microsoft.com/office/drawing/2014/main" val="783220549"/>
                  </a:ext>
                </a:extLst>
              </a:tr>
              <a:tr h="985544">
                <a:tc>
                  <a:txBody>
                    <a:bodyPr/>
                    <a:lstStyle/>
                    <a:p>
                      <a:r>
                        <a:rPr lang="en-GB" b="1" dirty="0" smtClean="0"/>
                        <a:t>Proximity</a:t>
                      </a:r>
                      <a:r>
                        <a:rPr lang="en-GB" b="1" baseline="0" dirty="0" smtClean="0"/>
                        <a:t> of the authority figure</a:t>
                      </a:r>
                      <a:r>
                        <a:rPr lang="en-GB" b="1" dirty="0" smtClean="0"/>
                        <a:t> …</a:t>
                      </a:r>
                      <a:endParaRPr lang="en-GB" b="1" dirty="0"/>
                    </a:p>
                  </a:txBody>
                  <a:tcPr/>
                </a:tc>
                <a:tc vMerge="1">
                  <a:txBody>
                    <a:bodyPr/>
                    <a:lstStyle/>
                    <a:p>
                      <a:endParaRPr lang="en-GB" b="1" dirty="0"/>
                    </a:p>
                  </a:txBody>
                  <a:tcPr/>
                </a:tc>
                <a:extLst>
                  <a:ext uri="{0D108BD9-81ED-4DB2-BD59-A6C34878D82A}">
                    <a16:rowId xmlns:a16="http://schemas.microsoft.com/office/drawing/2014/main" val="2577676874"/>
                  </a:ext>
                </a:extLst>
              </a:tr>
              <a:tr h="985544">
                <a:tc>
                  <a:txBody>
                    <a:bodyPr/>
                    <a:lstStyle/>
                    <a:p>
                      <a:r>
                        <a:rPr lang="en-GB" b="1" baseline="0" dirty="0" smtClean="0"/>
                        <a:t>Authority figure …</a:t>
                      </a:r>
                      <a:endParaRPr lang="en-GB" b="1" dirty="0"/>
                    </a:p>
                  </a:txBody>
                  <a:tcPr/>
                </a:tc>
                <a:tc vMerge="1">
                  <a:txBody>
                    <a:bodyPr/>
                    <a:lstStyle/>
                    <a:p>
                      <a:endParaRPr lang="en-GB" b="1" dirty="0"/>
                    </a:p>
                  </a:txBody>
                  <a:tcPr/>
                </a:tc>
                <a:extLst>
                  <a:ext uri="{0D108BD9-81ED-4DB2-BD59-A6C34878D82A}">
                    <a16:rowId xmlns:a16="http://schemas.microsoft.com/office/drawing/2014/main" val="22129610"/>
                  </a:ext>
                </a:extLst>
              </a:tr>
              <a:tr h="985544">
                <a:tc>
                  <a:txBody>
                    <a:bodyPr/>
                    <a:lstStyle/>
                    <a:p>
                      <a:r>
                        <a:rPr lang="en-GB" b="1" baseline="0" dirty="0" smtClean="0"/>
                        <a:t>Legitimacy of the context …</a:t>
                      </a:r>
                      <a:endParaRPr lang="en-GB" b="1" dirty="0"/>
                    </a:p>
                  </a:txBody>
                  <a:tcPr/>
                </a:tc>
                <a:tc>
                  <a:txBody>
                    <a:bodyPr/>
                    <a:lstStyle/>
                    <a:p>
                      <a:r>
                        <a:rPr lang="en-GB" b="1" dirty="0" smtClean="0"/>
                        <a:t>Personality factors affecting obedience</a:t>
                      </a:r>
                      <a:endParaRPr lang="en-GB" b="1" dirty="0"/>
                    </a:p>
                  </a:txBody>
                  <a:tcPr>
                    <a:noFill/>
                  </a:tcPr>
                </a:tc>
                <a:extLst>
                  <a:ext uri="{0D108BD9-81ED-4DB2-BD59-A6C34878D82A}">
                    <a16:rowId xmlns:a16="http://schemas.microsoft.com/office/drawing/2014/main" val="1902450368"/>
                  </a:ext>
                </a:extLst>
              </a:tr>
              <a:tr h="985544">
                <a:tc>
                  <a:txBody>
                    <a:bodyPr/>
                    <a:lstStyle/>
                    <a:p>
                      <a:r>
                        <a:rPr lang="en-GB" b="1" dirty="0" smtClean="0"/>
                        <a:t>Personal responsibility …</a:t>
                      </a:r>
                      <a:endParaRPr lang="en-GB" b="1" dirty="0"/>
                    </a:p>
                  </a:txBody>
                  <a:tcPr/>
                </a:tc>
                <a:tc rowSpan="2">
                  <a:txBody>
                    <a:bodyPr/>
                    <a:lstStyle/>
                    <a:p>
                      <a:endParaRPr lang="en-GB" dirty="0"/>
                    </a:p>
                  </a:txBody>
                  <a:tcPr>
                    <a:noFill/>
                  </a:tcPr>
                </a:tc>
                <a:extLst>
                  <a:ext uri="{0D108BD9-81ED-4DB2-BD59-A6C34878D82A}">
                    <a16:rowId xmlns:a16="http://schemas.microsoft.com/office/drawing/2014/main" val="2542562184"/>
                  </a:ext>
                </a:extLst>
              </a:tr>
              <a:tr h="985544">
                <a:tc>
                  <a:txBody>
                    <a:bodyPr/>
                    <a:lstStyle/>
                    <a:p>
                      <a:r>
                        <a:rPr lang="en-GB" b="1" dirty="0" smtClean="0"/>
                        <a:t>Support</a:t>
                      </a:r>
                      <a:r>
                        <a:rPr lang="en-GB" b="1" baseline="0" dirty="0" smtClean="0"/>
                        <a:t> of others …</a:t>
                      </a:r>
                      <a:endParaRPr lang="en-GB" b="1" dirty="0"/>
                    </a:p>
                  </a:txBody>
                  <a:tcPr/>
                </a:tc>
                <a:tc vMerge="1">
                  <a:txBody>
                    <a:bodyPr/>
                    <a:lstStyle/>
                    <a:p>
                      <a:endParaRPr lang="en-GB" dirty="0"/>
                    </a:p>
                  </a:txBody>
                  <a:tcPr>
                    <a:noFill/>
                  </a:tcPr>
                </a:tc>
                <a:extLst>
                  <a:ext uri="{0D108BD9-81ED-4DB2-BD59-A6C34878D82A}">
                    <a16:rowId xmlns:a16="http://schemas.microsoft.com/office/drawing/2014/main" val="3486531326"/>
                  </a:ext>
                </a:extLst>
              </a:tr>
            </a:tbl>
          </a:graphicData>
        </a:graphic>
      </p:graphicFrame>
    </p:spTree>
    <p:extLst>
      <p:ext uri="{BB962C8B-B14F-4D97-AF65-F5344CB8AC3E}">
        <p14:creationId xmlns:p14="http://schemas.microsoft.com/office/powerpoint/2010/main" val="2564582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2272" y="296779"/>
            <a:ext cx="3571791" cy="1018674"/>
          </a:xfrm>
        </p:spPr>
        <p:txBody>
          <a:bodyPr/>
          <a:lstStyle/>
          <a:p>
            <a:r>
              <a:rPr lang="en-GB" dirty="0" smtClean="0"/>
              <a:t>Authoritarian personality</a:t>
            </a:r>
            <a:endParaRPr lang="en-GB" dirty="0"/>
          </a:p>
        </p:txBody>
      </p:sp>
      <p:sp>
        <p:nvSpPr>
          <p:cNvPr id="8" name="Content Placeholder 7"/>
          <p:cNvSpPr>
            <a:spLocks noGrp="1"/>
          </p:cNvSpPr>
          <p:nvPr>
            <p:ph idx="1"/>
          </p:nvPr>
        </p:nvSpPr>
        <p:spPr>
          <a:xfrm>
            <a:off x="3306262" y="670552"/>
            <a:ext cx="8532812" cy="6296526"/>
          </a:xfrm>
        </p:spPr>
        <p:txBody>
          <a:bodyPr>
            <a:normAutofit/>
          </a:bodyPr>
          <a:lstStyle/>
          <a:p>
            <a:pPr marL="0" indent="0">
              <a:buNone/>
            </a:pPr>
            <a:r>
              <a:rPr lang="en-GB" sz="1800" dirty="0" smtClean="0"/>
              <a:t>The concept of the authoritarian personality came from research by Theodor Adorno et al. (1950). Adorno was attempting to explain the level of anti-Semitism and racism demonstrated by the Nazis during the Second World War. He believed that some people were more inclined to hold anti-Semitic attitudes than others, and that this type of person would display the following characteristics:</a:t>
            </a:r>
          </a:p>
          <a:p>
            <a:r>
              <a:rPr lang="en-GB" sz="1800" dirty="0" smtClean="0"/>
              <a:t>Respect for authority figures</a:t>
            </a:r>
          </a:p>
          <a:p>
            <a:r>
              <a:rPr lang="en-GB" sz="1800" dirty="0" smtClean="0"/>
              <a:t>Rigid beliefs and attitudes</a:t>
            </a:r>
          </a:p>
          <a:p>
            <a:r>
              <a:rPr lang="en-GB" sz="1800" dirty="0" smtClean="0"/>
              <a:t>A strong belief in justice</a:t>
            </a:r>
          </a:p>
          <a:p>
            <a:r>
              <a:rPr lang="en-GB" sz="1800" dirty="0" smtClean="0"/>
              <a:t>Right-wing politics</a:t>
            </a:r>
          </a:p>
          <a:p>
            <a:r>
              <a:rPr lang="en-GB" sz="1800" dirty="0" smtClean="0"/>
              <a:t>Aggressive to those inferior to themselves</a:t>
            </a:r>
          </a:p>
          <a:p>
            <a:pPr marL="0" indent="0">
              <a:buNone/>
            </a:pPr>
            <a:endParaRPr lang="en-GB" sz="1800" dirty="0" smtClean="0"/>
          </a:p>
          <a:p>
            <a:pPr marL="0" indent="0">
              <a:buNone/>
            </a:pPr>
            <a:r>
              <a:rPr lang="en-GB" sz="1800" dirty="0" smtClean="0"/>
              <a:t>Adorno developed a questionnaire called the F-Scale to test whether someone had an authoritarian personality.  Milgram used this questionnaire in an obedience experiment to understand whether the obedient participants had an authoritarian personality and compared them to the disobedient participants. There were 40 participants tested using the F-Scale. The 20 obedient participants gained higher F-Scale scores than the 20 disobedient participants.  Milgram concluded that the level of obedience from different participants could have been caused by their personalities.</a:t>
            </a:r>
            <a:endParaRPr lang="en-GB" sz="1800" dirty="0"/>
          </a:p>
        </p:txBody>
      </p:sp>
      <p:sp>
        <p:nvSpPr>
          <p:cNvPr id="9" name="Text Placeholder 8"/>
          <p:cNvSpPr>
            <a:spLocks noGrp="1"/>
          </p:cNvSpPr>
          <p:nvPr>
            <p:ph type="body" sz="half" idx="2"/>
          </p:nvPr>
        </p:nvSpPr>
        <p:spPr>
          <a:xfrm>
            <a:off x="358524" y="1913021"/>
            <a:ext cx="3932237" cy="3811588"/>
          </a:xfrm>
        </p:spPr>
        <p:txBody>
          <a:bodyPr/>
          <a:lstStyle/>
          <a:p>
            <a:r>
              <a:rPr lang="en-GB" b="1" dirty="0" smtClean="0"/>
              <a:t>Key terms:</a:t>
            </a:r>
          </a:p>
          <a:p>
            <a:r>
              <a:rPr lang="en-GB" b="1" dirty="0" smtClean="0"/>
              <a:t>Authoritarian personality</a:t>
            </a:r>
          </a:p>
          <a:p>
            <a:r>
              <a:rPr lang="en-GB" b="1" dirty="0" smtClean="0"/>
              <a:t>F-Scale</a:t>
            </a:r>
            <a:endParaRPr lang="en-GB" b="1" dirty="0"/>
          </a:p>
        </p:txBody>
      </p:sp>
      <p:sp>
        <p:nvSpPr>
          <p:cNvPr id="10" name="Rounded Rectangle 9"/>
          <p:cNvSpPr/>
          <p:nvPr/>
        </p:nvSpPr>
        <p:spPr>
          <a:xfrm>
            <a:off x="262272" y="296779"/>
            <a:ext cx="2543634" cy="11630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262272" y="1780674"/>
            <a:ext cx="2543634" cy="13475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262272" y="3384884"/>
            <a:ext cx="2639886" cy="32084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smtClean="0">
                <a:solidFill>
                  <a:schemeClr val="tx1"/>
                </a:solidFill>
              </a:rPr>
              <a:t>Another personality factor that may influence obedience is the </a:t>
            </a:r>
            <a:r>
              <a:rPr lang="en-GB" b="1" dirty="0" smtClean="0">
                <a:solidFill>
                  <a:schemeClr val="tx1"/>
                </a:solidFill>
              </a:rPr>
              <a:t>authoritarian personality. </a:t>
            </a:r>
            <a:r>
              <a:rPr lang="en-GB" dirty="0" smtClean="0">
                <a:solidFill>
                  <a:schemeClr val="tx1"/>
                </a:solidFill>
              </a:rPr>
              <a:t>Someone with an authoritarian character tends to be respectful to authority, so is more likely to follow orders</a:t>
            </a:r>
            <a:r>
              <a:rPr lang="en-GB" b="1" dirty="0">
                <a:solidFill>
                  <a:schemeClr val="tx1"/>
                </a:solidFill>
              </a:rPr>
              <a:t>.</a:t>
            </a:r>
          </a:p>
        </p:txBody>
      </p:sp>
      <p:sp>
        <p:nvSpPr>
          <p:cNvPr id="13" name="Rectangle 12"/>
          <p:cNvSpPr/>
          <p:nvPr/>
        </p:nvSpPr>
        <p:spPr>
          <a:xfrm>
            <a:off x="3160295" y="670969"/>
            <a:ext cx="8678779" cy="54278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517342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22960" y="549049"/>
            <a:ext cx="4782729" cy="482917"/>
          </a:xfrm>
        </p:spPr>
        <p:txBody>
          <a:bodyPr/>
          <a:lstStyle/>
          <a:p>
            <a:r>
              <a:rPr lang="en-GB" dirty="0" smtClean="0"/>
              <a:t>Apply it</a:t>
            </a:r>
            <a:endParaRPr lang="en-GB" dirty="0"/>
          </a:p>
        </p:txBody>
      </p:sp>
      <p:sp>
        <p:nvSpPr>
          <p:cNvPr id="7" name="Content Placeholder 6"/>
          <p:cNvSpPr>
            <a:spLocks noGrp="1"/>
          </p:cNvSpPr>
          <p:nvPr>
            <p:ph sz="half" idx="2"/>
          </p:nvPr>
        </p:nvSpPr>
        <p:spPr>
          <a:xfrm>
            <a:off x="378823" y="1031966"/>
            <a:ext cx="5226865" cy="4025583"/>
          </a:xfrm>
        </p:spPr>
        <p:txBody>
          <a:bodyPr>
            <a:normAutofit/>
          </a:bodyPr>
          <a:lstStyle/>
          <a:p>
            <a:pPr marL="0" indent="0">
              <a:buNone/>
            </a:pPr>
            <a:r>
              <a:rPr lang="en-GB" sz="1400" dirty="0" smtClean="0"/>
              <a:t>A group of five students were given a class test on the capital cities of the world. A multiple-choice question asked for the capital city of Australia. The options were;</a:t>
            </a:r>
          </a:p>
          <a:p>
            <a:r>
              <a:rPr lang="en-GB" sz="1400" dirty="0" smtClean="0"/>
              <a:t>Sydney</a:t>
            </a:r>
          </a:p>
          <a:p>
            <a:r>
              <a:rPr lang="en-GB" sz="1400" dirty="0" smtClean="0"/>
              <a:t>Canberra</a:t>
            </a:r>
          </a:p>
          <a:p>
            <a:r>
              <a:rPr lang="en-GB" sz="1400" dirty="0" smtClean="0"/>
              <a:t>Brisbane</a:t>
            </a:r>
          </a:p>
          <a:p>
            <a:pPr marL="0" indent="0">
              <a:buNone/>
            </a:pPr>
            <a:r>
              <a:rPr lang="en-GB" sz="1400" dirty="0" smtClean="0"/>
              <a:t>The students discussed the answer and four of them decided to select Sydney as their answer.  The fifth student was not sure, but decided that Sydney sounded about right. They all marked Sydney as their answer on the test.</a:t>
            </a:r>
          </a:p>
          <a:p>
            <a:pPr marL="0" indent="0">
              <a:buNone/>
            </a:pPr>
            <a:r>
              <a:rPr lang="en-GB" sz="1400" b="1" dirty="0" smtClean="0"/>
              <a:t>Using your knowledge of types of situational factors affecting conformity, discuss the choice made by the fifth student. (3 marks)</a:t>
            </a:r>
            <a:endParaRPr lang="en-GB" sz="1400" b="1" dirty="0"/>
          </a:p>
        </p:txBody>
      </p:sp>
      <p:sp>
        <p:nvSpPr>
          <p:cNvPr id="8" name="Text Placeholder 7"/>
          <p:cNvSpPr>
            <a:spLocks noGrp="1"/>
          </p:cNvSpPr>
          <p:nvPr>
            <p:ph type="body" sz="quarter" idx="3"/>
          </p:nvPr>
        </p:nvSpPr>
        <p:spPr>
          <a:xfrm>
            <a:off x="6622143" y="549049"/>
            <a:ext cx="5183188" cy="482917"/>
          </a:xfrm>
        </p:spPr>
        <p:txBody>
          <a:bodyPr/>
          <a:lstStyle/>
          <a:p>
            <a:r>
              <a:rPr lang="en-GB" dirty="0" smtClean="0"/>
              <a:t>Apply it</a:t>
            </a:r>
            <a:endParaRPr lang="en-GB" dirty="0"/>
          </a:p>
        </p:txBody>
      </p:sp>
      <p:sp>
        <p:nvSpPr>
          <p:cNvPr id="9" name="Content Placeholder 8"/>
          <p:cNvSpPr>
            <a:spLocks noGrp="1"/>
          </p:cNvSpPr>
          <p:nvPr>
            <p:ph sz="quarter" idx="4"/>
          </p:nvPr>
        </p:nvSpPr>
        <p:spPr>
          <a:xfrm>
            <a:off x="6396446" y="1031965"/>
            <a:ext cx="5408885" cy="4025583"/>
          </a:xfrm>
        </p:spPr>
        <p:txBody>
          <a:bodyPr>
            <a:normAutofit/>
          </a:bodyPr>
          <a:lstStyle/>
          <a:p>
            <a:pPr marL="0" indent="0">
              <a:buNone/>
            </a:pPr>
            <a:r>
              <a:rPr lang="en-GB" sz="1400" dirty="0" smtClean="0"/>
              <a:t>Suki is conducting an obedience study. Participants are ordered to walk around a room and criticise people for not completing their jigsaw fast enough.  They are ordered by a stern-looking teacher to continue to criticise and harass the people.</a:t>
            </a:r>
          </a:p>
          <a:p>
            <a:pPr marL="0" indent="0">
              <a:buNone/>
            </a:pPr>
            <a:r>
              <a:rPr lang="en-GB" sz="1400" b="1" dirty="0" smtClean="0"/>
              <a:t>Using your knowledge of situational factors that influence obedience , explain the likely findings of Suki’s experiment. (6 marks)</a:t>
            </a:r>
            <a:endParaRPr lang="en-GB" sz="1400" b="1" dirty="0"/>
          </a:p>
          <a:p>
            <a:pPr marL="0" indent="0">
              <a:buNone/>
            </a:pPr>
            <a:endParaRPr lang="en-GB" sz="1600" dirty="0"/>
          </a:p>
        </p:txBody>
      </p:sp>
      <p:sp>
        <p:nvSpPr>
          <p:cNvPr id="10" name="Rounded Rectangle 9"/>
          <p:cNvSpPr/>
          <p:nvPr/>
        </p:nvSpPr>
        <p:spPr>
          <a:xfrm>
            <a:off x="203200" y="549049"/>
            <a:ext cx="5573486" cy="595335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ounded Rectangle 10"/>
          <p:cNvSpPr/>
          <p:nvPr/>
        </p:nvSpPr>
        <p:spPr>
          <a:xfrm>
            <a:off x="6125029" y="549049"/>
            <a:ext cx="5791200" cy="595335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36335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58526" y="665747"/>
            <a:ext cx="3154696" cy="906379"/>
          </a:xfrm>
        </p:spPr>
        <p:txBody>
          <a:bodyPr>
            <a:normAutofit fontScale="90000"/>
          </a:bodyPr>
          <a:lstStyle/>
          <a:p>
            <a:r>
              <a:rPr lang="en-GB" dirty="0" smtClean="0"/>
              <a:t>Understanding the behaviour of crowds</a:t>
            </a:r>
            <a:endParaRPr lang="en-GB"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2016970151"/>
              </p:ext>
            </p:extLst>
          </p:nvPr>
        </p:nvGraphicFramePr>
        <p:xfrm>
          <a:off x="4060241" y="224588"/>
          <a:ext cx="7923212" cy="6460157"/>
        </p:xfrm>
        <a:graphic>
          <a:graphicData uri="http://schemas.openxmlformats.org/drawingml/2006/table">
            <a:tbl>
              <a:tblPr firstRow="1" bandRow="1">
                <a:tableStyleId>{5940675A-B579-460E-94D1-54222C63F5DA}</a:tableStyleId>
              </a:tblPr>
              <a:tblGrid>
                <a:gridCol w="3961606">
                  <a:extLst>
                    <a:ext uri="{9D8B030D-6E8A-4147-A177-3AD203B41FA5}">
                      <a16:colId xmlns:a16="http://schemas.microsoft.com/office/drawing/2014/main" val="249773309"/>
                    </a:ext>
                  </a:extLst>
                </a:gridCol>
                <a:gridCol w="3961606">
                  <a:extLst>
                    <a:ext uri="{9D8B030D-6E8A-4147-A177-3AD203B41FA5}">
                      <a16:colId xmlns:a16="http://schemas.microsoft.com/office/drawing/2014/main" val="1842826301"/>
                    </a:ext>
                  </a:extLst>
                </a:gridCol>
              </a:tblGrid>
              <a:tr h="449180">
                <a:tc gridSpan="2">
                  <a:txBody>
                    <a:bodyPr/>
                    <a:lstStyle/>
                    <a:p>
                      <a:pPr algn="ctr"/>
                      <a:r>
                        <a:rPr lang="en-GB" b="1" dirty="0" smtClean="0"/>
                        <a:t>Understanding the behaviour of crowds</a:t>
                      </a:r>
                      <a:endParaRPr lang="en-GB" b="1" dirty="0"/>
                    </a:p>
                  </a:txBody>
                  <a:tcPr/>
                </a:tc>
                <a:tc hMerge="1">
                  <a:txBody>
                    <a:bodyPr/>
                    <a:lstStyle/>
                    <a:p>
                      <a:endParaRPr lang="en-GB" dirty="0"/>
                    </a:p>
                  </a:txBody>
                  <a:tcPr/>
                </a:tc>
                <a:extLst>
                  <a:ext uri="{0D108BD9-81ED-4DB2-BD59-A6C34878D82A}">
                    <a16:rowId xmlns:a16="http://schemas.microsoft.com/office/drawing/2014/main" val="3087135091"/>
                  </a:ext>
                </a:extLst>
              </a:tr>
              <a:tr h="433137">
                <a:tc>
                  <a:txBody>
                    <a:bodyPr/>
                    <a:lstStyle/>
                    <a:p>
                      <a:r>
                        <a:rPr lang="en-GB" b="1" dirty="0" smtClean="0"/>
                        <a:t>Deindividuation and conformity</a:t>
                      </a:r>
                      <a:endParaRPr lang="en-GB" b="1" dirty="0"/>
                    </a:p>
                  </a:txBody>
                  <a:tcPr/>
                </a:tc>
                <a:tc>
                  <a:txBody>
                    <a:bodyPr/>
                    <a:lstStyle/>
                    <a:p>
                      <a:r>
                        <a:rPr lang="en-GB" b="1" dirty="0" smtClean="0"/>
                        <a:t>Obedience</a:t>
                      </a:r>
                      <a:endParaRPr lang="en-GB" b="1" dirty="0"/>
                    </a:p>
                  </a:txBody>
                  <a:tcPr/>
                </a:tc>
                <a:extLst>
                  <a:ext uri="{0D108BD9-81ED-4DB2-BD59-A6C34878D82A}">
                    <a16:rowId xmlns:a16="http://schemas.microsoft.com/office/drawing/2014/main" val="4176191576"/>
                  </a:ext>
                </a:extLst>
              </a:tr>
              <a:tr h="1728522">
                <a:tc>
                  <a:txBody>
                    <a:bodyPr/>
                    <a:lstStyle/>
                    <a:p>
                      <a:endParaRPr lang="en-GB" dirty="0"/>
                    </a:p>
                  </a:txBody>
                  <a:tcPr/>
                </a:tc>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extLst>
                  <a:ext uri="{0D108BD9-81ED-4DB2-BD59-A6C34878D82A}">
                    <a16:rowId xmlns:a16="http://schemas.microsoft.com/office/drawing/2014/main" val="3576287996"/>
                  </a:ext>
                </a:extLst>
              </a:tr>
            </a:tbl>
          </a:graphicData>
        </a:graphic>
      </p:graphicFrame>
      <p:sp>
        <p:nvSpPr>
          <p:cNvPr id="9" name="Text Placeholder 8"/>
          <p:cNvSpPr>
            <a:spLocks noGrp="1"/>
          </p:cNvSpPr>
          <p:nvPr>
            <p:ph type="body" sz="half" idx="2"/>
          </p:nvPr>
        </p:nvSpPr>
        <p:spPr>
          <a:xfrm>
            <a:off x="415968" y="1832811"/>
            <a:ext cx="3932237" cy="3811588"/>
          </a:xfrm>
        </p:spPr>
        <p:txBody>
          <a:bodyPr/>
          <a:lstStyle/>
          <a:p>
            <a:r>
              <a:rPr lang="en-GB" b="1" dirty="0" smtClean="0"/>
              <a:t>Key terms:</a:t>
            </a:r>
          </a:p>
          <a:p>
            <a:r>
              <a:rPr lang="en-GB" b="1" dirty="0" smtClean="0"/>
              <a:t>Prosocial behaviour</a:t>
            </a:r>
          </a:p>
          <a:p>
            <a:r>
              <a:rPr lang="en-GB" b="1" dirty="0" smtClean="0"/>
              <a:t>Antisocial behaviour</a:t>
            </a:r>
            <a:endParaRPr lang="en-GB" b="1" dirty="0"/>
          </a:p>
        </p:txBody>
      </p:sp>
      <p:sp>
        <p:nvSpPr>
          <p:cNvPr id="10" name="Rounded Rectangle 9"/>
          <p:cNvSpPr/>
          <p:nvPr/>
        </p:nvSpPr>
        <p:spPr>
          <a:xfrm>
            <a:off x="358526" y="224589"/>
            <a:ext cx="3154696" cy="134753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415968" y="1832811"/>
            <a:ext cx="2455569" cy="11670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240633" y="3224463"/>
            <a:ext cx="3641556" cy="341696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smtClean="0">
                <a:solidFill>
                  <a:schemeClr val="tx1"/>
                </a:solidFill>
              </a:rPr>
              <a:t>There are many different types of crowd; some are peaceful and some are destructive. Peaceful crowds can be found at festivals, concerts and sporting events – even protests can be peaceful. In such cases, crowds can show </a:t>
            </a:r>
            <a:r>
              <a:rPr lang="en-GB" b="1" dirty="0" smtClean="0">
                <a:solidFill>
                  <a:schemeClr val="tx1"/>
                </a:solidFill>
              </a:rPr>
              <a:t>prosocial behaviour</a:t>
            </a:r>
            <a:r>
              <a:rPr lang="en-GB" dirty="0" smtClean="0">
                <a:solidFill>
                  <a:schemeClr val="tx1"/>
                </a:solidFill>
              </a:rPr>
              <a:t>.  However, some crowds can start off as, or develop into, mobs – from which rioting can arise. In this instance, the crowd can be described as showing </a:t>
            </a:r>
            <a:r>
              <a:rPr lang="en-GB" b="1" dirty="0" smtClean="0">
                <a:solidFill>
                  <a:schemeClr val="tx1"/>
                </a:solidFill>
              </a:rPr>
              <a:t>antisocial behaviour</a:t>
            </a:r>
            <a:r>
              <a:rPr lang="en-GB" dirty="0" smtClean="0">
                <a:solidFill>
                  <a:schemeClr val="tx1"/>
                </a:solidFill>
              </a:rPr>
              <a:t>.</a:t>
            </a:r>
            <a:endParaRPr lang="en-GB" dirty="0">
              <a:solidFill>
                <a:schemeClr val="tx1"/>
              </a:solidFill>
            </a:endParaRPr>
          </a:p>
        </p:txBody>
      </p:sp>
    </p:spTree>
    <p:extLst>
      <p:ext uri="{BB962C8B-B14F-4D97-AF65-F5344CB8AC3E}">
        <p14:creationId xmlns:p14="http://schemas.microsoft.com/office/powerpoint/2010/main" val="28546539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45427" y="203654"/>
            <a:ext cx="11498081" cy="648452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indent="0">
              <a:buNone/>
            </a:pPr>
            <a:r>
              <a:rPr lang="en-GB" sz="1600" b="1" dirty="0" smtClean="0">
                <a:solidFill>
                  <a:schemeClr val="tx1"/>
                </a:solidFill>
              </a:rPr>
              <a:t>Apply it</a:t>
            </a:r>
            <a:r>
              <a:rPr lang="en-GB" sz="1600" dirty="0" smtClean="0">
                <a:solidFill>
                  <a:schemeClr val="tx1"/>
                </a:solidFill>
              </a:rPr>
              <a:t>. </a:t>
            </a:r>
            <a:endParaRPr lang="en-GB" sz="1600" dirty="0" smtClean="0">
              <a:solidFill>
                <a:schemeClr val="tx1"/>
              </a:solidFill>
            </a:endParaRPr>
          </a:p>
          <a:p>
            <a:pPr marL="0" indent="0">
              <a:buNone/>
            </a:pPr>
            <a:r>
              <a:rPr lang="en-GB" sz="1600" dirty="0" smtClean="0">
                <a:solidFill>
                  <a:schemeClr val="tx1"/>
                </a:solidFill>
              </a:rPr>
              <a:t>Bessie conducted an experiment to investigate crowd behaviour.  She asked individuals and small and large groups of people to decide how much hot sauce to give another person. The hot sauce was painful to taste.  The results of her investigation are shown in table below:</a:t>
            </a:r>
          </a:p>
          <a:p>
            <a:pPr marL="0" indent="0">
              <a:buNone/>
            </a:pPr>
            <a:endParaRPr lang="en-GB" sz="1600" dirty="0" smtClean="0">
              <a:solidFill>
                <a:schemeClr val="tx1"/>
              </a:solidFill>
            </a:endParaRPr>
          </a:p>
          <a:p>
            <a:pPr marL="0" indent="0">
              <a:buNone/>
            </a:pPr>
            <a:endParaRPr lang="en-GB" sz="1600" b="1" dirty="0" smtClean="0">
              <a:solidFill>
                <a:schemeClr val="tx1"/>
              </a:solidFill>
            </a:endParaRPr>
          </a:p>
          <a:p>
            <a:pPr marL="0" indent="0">
              <a:buNone/>
            </a:pPr>
            <a:endParaRPr lang="en-GB" sz="1600" b="1" dirty="0">
              <a:solidFill>
                <a:schemeClr val="tx1"/>
              </a:solidFill>
            </a:endParaRPr>
          </a:p>
          <a:p>
            <a:pPr marL="0" indent="0">
              <a:buNone/>
            </a:pPr>
            <a:endParaRPr lang="en-GB" sz="1600" b="1" dirty="0" smtClean="0">
              <a:solidFill>
                <a:schemeClr val="tx1"/>
              </a:solidFill>
            </a:endParaRPr>
          </a:p>
          <a:p>
            <a:pPr marL="0" indent="0">
              <a:buNone/>
            </a:pPr>
            <a:endParaRPr lang="en-GB" sz="1600" b="1" dirty="0">
              <a:solidFill>
                <a:schemeClr val="tx1"/>
              </a:solidFill>
            </a:endParaRPr>
          </a:p>
          <a:p>
            <a:pPr marL="0" indent="0">
              <a:buNone/>
            </a:pPr>
            <a:r>
              <a:rPr lang="en-GB" sz="1600" b="1" dirty="0" smtClean="0">
                <a:solidFill>
                  <a:schemeClr val="tx1"/>
                </a:solidFill>
              </a:rPr>
              <a:t>Using </a:t>
            </a:r>
            <a:r>
              <a:rPr lang="en-GB" sz="1600" b="1" dirty="0" smtClean="0">
                <a:solidFill>
                  <a:schemeClr val="tx1"/>
                </a:solidFill>
              </a:rPr>
              <a:t>your </a:t>
            </a:r>
            <a:r>
              <a:rPr lang="en-GB" sz="1600" b="1" dirty="0" smtClean="0">
                <a:solidFill>
                  <a:schemeClr val="tx1"/>
                </a:solidFill>
              </a:rPr>
              <a:t>knowledge </a:t>
            </a:r>
            <a:r>
              <a:rPr lang="en-GB" sz="1600" b="1" dirty="0" smtClean="0">
                <a:solidFill>
                  <a:schemeClr val="tx1"/>
                </a:solidFill>
              </a:rPr>
              <a:t>of </a:t>
            </a:r>
            <a:r>
              <a:rPr lang="en-GB" sz="1600" b="1" dirty="0" smtClean="0">
                <a:solidFill>
                  <a:schemeClr val="tx1"/>
                </a:solidFill>
              </a:rPr>
              <a:t>obedience and conformity in understanding antisocial behaviour of crowds, explain Bessie’s results.</a:t>
            </a:r>
            <a:r>
              <a:rPr lang="en-GB" sz="1600" b="1" dirty="0" smtClean="0">
                <a:solidFill>
                  <a:schemeClr val="tx1"/>
                </a:solidFill>
              </a:rPr>
              <a:t>  </a:t>
            </a:r>
            <a:r>
              <a:rPr lang="en-GB" sz="1600" b="1" dirty="0" smtClean="0">
                <a:solidFill>
                  <a:schemeClr val="tx1"/>
                </a:solidFill>
              </a:rPr>
              <a:t>(4 marks)</a:t>
            </a:r>
            <a:endParaRPr lang="en-GB" sz="1600" b="1" dirty="0">
              <a:solidFill>
                <a:schemeClr val="tx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23165913"/>
              </p:ext>
            </p:extLst>
          </p:nvPr>
        </p:nvGraphicFramePr>
        <p:xfrm>
          <a:off x="652378" y="1634066"/>
          <a:ext cx="4465054" cy="1509060"/>
        </p:xfrm>
        <a:graphic>
          <a:graphicData uri="http://schemas.openxmlformats.org/drawingml/2006/table">
            <a:tbl>
              <a:tblPr firstRow="1" bandRow="1">
                <a:tableStyleId>{5940675A-B579-460E-94D1-54222C63F5DA}</a:tableStyleId>
              </a:tblPr>
              <a:tblGrid>
                <a:gridCol w="2232527">
                  <a:extLst>
                    <a:ext uri="{9D8B030D-6E8A-4147-A177-3AD203B41FA5}">
                      <a16:colId xmlns:a16="http://schemas.microsoft.com/office/drawing/2014/main" val="2014959102"/>
                    </a:ext>
                  </a:extLst>
                </a:gridCol>
                <a:gridCol w="2232527">
                  <a:extLst>
                    <a:ext uri="{9D8B030D-6E8A-4147-A177-3AD203B41FA5}">
                      <a16:colId xmlns:a16="http://schemas.microsoft.com/office/drawing/2014/main" val="1159989861"/>
                    </a:ext>
                  </a:extLst>
                </a:gridCol>
              </a:tblGrid>
              <a:tr h="403281">
                <a:tc>
                  <a:txBody>
                    <a:bodyPr/>
                    <a:lstStyle/>
                    <a:p>
                      <a:r>
                        <a:rPr lang="en-GB" sz="1400" dirty="0" smtClean="0"/>
                        <a:t>Type of grouping</a:t>
                      </a:r>
                      <a:endParaRPr lang="en-GB" sz="1400" dirty="0"/>
                    </a:p>
                  </a:txBody>
                  <a:tcPr/>
                </a:tc>
                <a:tc>
                  <a:txBody>
                    <a:bodyPr/>
                    <a:lstStyle/>
                    <a:p>
                      <a:r>
                        <a:rPr lang="en-GB" sz="1400" dirty="0" smtClean="0"/>
                        <a:t>Amount of hot sauce</a:t>
                      </a:r>
                      <a:endParaRPr lang="en-GB" sz="1400" dirty="0"/>
                    </a:p>
                  </a:txBody>
                  <a:tcPr/>
                </a:tc>
                <a:extLst>
                  <a:ext uri="{0D108BD9-81ED-4DB2-BD59-A6C34878D82A}">
                    <a16:rowId xmlns:a16="http://schemas.microsoft.com/office/drawing/2014/main" val="2660707965"/>
                  </a:ext>
                </a:extLst>
              </a:tr>
              <a:tr h="368593">
                <a:tc>
                  <a:txBody>
                    <a:bodyPr/>
                    <a:lstStyle/>
                    <a:p>
                      <a:r>
                        <a:rPr lang="en-GB" sz="1400" dirty="0" smtClean="0"/>
                        <a:t>Individual</a:t>
                      </a:r>
                      <a:endParaRPr lang="en-GB" sz="1400" dirty="0"/>
                    </a:p>
                  </a:txBody>
                  <a:tcPr/>
                </a:tc>
                <a:tc>
                  <a:txBody>
                    <a:bodyPr/>
                    <a:lstStyle/>
                    <a:p>
                      <a:r>
                        <a:rPr lang="en-GB" sz="1400" dirty="0" smtClean="0"/>
                        <a:t>10 </a:t>
                      </a:r>
                      <a:r>
                        <a:rPr lang="en-GB" sz="1400" dirty="0" err="1" smtClean="0"/>
                        <a:t>mls</a:t>
                      </a:r>
                      <a:endParaRPr lang="en-GB" sz="1400" dirty="0"/>
                    </a:p>
                  </a:txBody>
                  <a:tcPr/>
                </a:tc>
                <a:extLst>
                  <a:ext uri="{0D108BD9-81ED-4DB2-BD59-A6C34878D82A}">
                    <a16:rowId xmlns:a16="http://schemas.microsoft.com/office/drawing/2014/main" val="587017577"/>
                  </a:ext>
                </a:extLst>
              </a:tr>
              <a:tr h="368593">
                <a:tc>
                  <a:txBody>
                    <a:bodyPr/>
                    <a:lstStyle/>
                    <a:p>
                      <a:r>
                        <a:rPr lang="en-GB" sz="1400" dirty="0" smtClean="0"/>
                        <a:t>Small group of 3</a:t>
                      </a:r>
                      <a:endParaRPr lang="en-GB" sz="1400" dirty="0"/>
                    </a:p>
                  </a:txBody>
                  <a:tcPr/>
                </a:tc>
                <a:tc>
                  <a:txBody>
                    <a:bodyPr/>
                    <a:lstStyle/>
                    <a:p>
                      <a:r>
                        <a:rPr lang="en-GB" sz="1400" dirty="0" smtClean="0"/>
                        <a:t>20 </a:t>
                      </a:r>
                      <a:r>
                        <a:rPr lang="en-GB" sz="1400" dirty="0" err="1" smtClean="0"/>
                        <a:t>mls</a:t>
                      </a:r>
                      <a:endParaRPr lang="en-GB" sz="1400" dirty="0"/>
                    </a:p>
                  </a:txBody>
                  <a:tcPr/>
                </a:tc>
                <a:extLst>
                  <a:ext uri="{0D108BD9-81ED-4DB2-BD59-A6C34878D82A}">
                    <a16:rowId xmlns:a16="http://schemas.microsoft.com/office/drawing/2014/main" val="1496269341"/>
                  </a:ext>
                </a:extLst>
              </a:tr>
              <a:tr h="368593">
                <a:tc>
                  <a:txBody>
                    <a:bodyPr/>
                    <a:lstStyle/>
                    <a:p>
                      <a:r>
                        <a:rPr lang="en-GB" sz="1400" dirty="0" smtClean="0"/>
                        <a:t>Large group of 10</a:t>
                      </a:r>
                      <a:endParaRPr lang="en-GB" sz="1400" dirty="0"/>
                    </a:p>
                  </a:txBody>
                  <a:tcPr/>
                </a:tc>
                <a:tc>
                  <a:txBody>
                    <a:bodyPr/>
                    <a:lstStyle/>
                    <a:p>
                      <a:r>
                        <a:rPr lang="en-GB" sz="1400" dirty="0" smtClean="0"/>
                        <a:t>35 </a:t>
                      </a:r>
                      <a:r>
                        <a:rPr lang="en-GB" sz="1400" dirty="0" err="1" smtClean="0"/>
                        <a:t>mls</a:t>
                      </a:r>
                      <a:endParaRPr lang="en-GB" sz="1400" dirty="0"/>
                    </a:p>
                  </a:txBody>
                  <a:tcPr/>
                </a:tc>
                <a:extLst>
                  <a:ext uri="{0D108BD9-81ED-4DB2-BD59-A6C34878D82A}">
                    <a16:rowId xmlns:a16="http://schemas.microsoft.com/office/drawing/2014/main" val="1808582427"/>
                  </a:ext>
                </a:extLst>
              </a:tr>
            </a:tbl>
          </a:graphicData>
        </a:graphic>
      </p:graphicFrame>
    </p:spTree>
    <p:extLst>
      <p:ext uri="{BB962C8B-B14F-4D97-AF65-F5344CB8AC3E}">
        <p14:creationId xmlns:p14="http://schemas.microsoft.com/office/powerpoint/2010/main" val="3540399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515" y="457200"/>
            <a:ext cx="3529011" cy="587830"/>
          </a:xfrm>
        </p:spPr>
        <p:txBody>
          <a:bodyPr>
            <a:noAutofit/>
          </a:bodyPr>
          <a:lstStyle/>
          <a:p>
            <a:r>
              <a:rPr lang="en-GB" sz="2000" dirty="0" smtClean="0"/>
              <a:t>Understand ways to prevent blind obedience to authority figures</a:t>
            </a:r>
            <a:endParaRPr lang="en-GB"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31654282"/>
              </p:ext>
            </p:extLst>
          </p:nvPr>
        </p:nvGraphicFramePr>
        <p:xfrm>
          <a:off x="4145281" y="130628"/>
          <a:ext cx="7872548" cy="6492239"/>
        </p:xfrm>
        <a:graphic>
          <a:graphicData uri="http://schemas.openxmlformats.org/drawingml/2006/table">
            <a:tbl>
              <a:tblPr firstRow="1" bandRow="1">
                <a:tableStyleId>{5940675A-B579-460E-94D1-54222C63F5DA}</a:tableStyleId>
              </a:tblPr>
              <a:tblGrid>
                <a:gridCol w="2543651">
                  <a:extLst>
                    <a:ext uri="{9D8B030D-6E8A-4147-A177-3AD203B41FA5}">
                      <a16:colId xmlns:a16="http://schemas.microsoft.com/office/drawing/2014/main" val="2531068865"/>
                    </a:ext>
                  </a:extLst>
                </a:gridCol>
                <a:gridCol w="5328897">
                  <a:extLst>
                    <a:ext uri="{9D8B030D-6E8A-4147-A177-3AD203B41FA5}">
                      <a16:colId xmlns:a16="http://schemas.microsoft.com/office/drawing/2014/main" val="332278066"/>
                    </a:ext>
                  </a:extLst>
                </a:gridCol>
              </a:tblGrid>
              <a:tr h="475431">
                <a:tc gridSpan="2">
                  <a:txBody>
                    <a:bodyPr/>
                    <a:lstStyle/>
                    <a:p>
                      <a:pPr algn="ctr"/>
                      <a:r>
                        <a:rPr lang="en-GB" b="1" dirty="0" smtClean="0"/>
                        <a:t>Ways to prevent blind obedience to authority</a:t>
                      </a:r>
                      <a:endParaRPr lang="en-GB" b="1" dirty="0"/>
                    </a:p>
                  </a:txBody>
                  <a:tcPr/>
                </a:tc>
                <a:tc hMerge="1">
                  <a:txBody>
                    <a:bodyPr/>
                    <a:lstStyle/>
                    <a:p>
                      <a:endParaRPr lang="en-GB" dirty="0"/>
                    </a:p>
                  </a:txBody>
                  <a:tcPr/>
                </a:tc>
                <a:extLst>
                  <a:ext uri="{0D108BD9-81ED-4DB2-BD59-A6C34878D82A}">
                    <a16:rowId xmlns:a16="http://schemas.microsoft.com/office/drawing/2014/main" val="725358919"/>
                  </a:ext>
                </a:extLst>
              </a:tr>
              <a:tr h="1504202">
                <a:tc>
                  <a:txBody>
                    <a:bodyPr/>
                    <a:lstStyle/>
                    <a:p>
                      <a:r>
                        <a:rPr lang="en-GB" b="1" dirty="0" smtClean="0"/>
                        <a:t>Social support</a:t>
                      </a:r>
                      <a:endParaRPr lang="en-GB" b="1" dirty="0"/>
                    </a:p>
                  </a:txBody>
                  <a:tcPr/>
                </a:tc>
                <a:tc>
                  <a:txBody>
                    <a:bodyPr/>
                    <a:lstStyle/>
                    <a:p>
                      <a:endParaRPr lang="en-GB" dirty="0"/>
                    </a:p>
                  </a:txBody>
                  <a:tcPr/>
                </a:tc>
                <a:extLst>
                  <a:ext uri="{0D108BD9-81ED-4DB2-BD59-A6C34878D82A}">
                    <a16:rowId xmlns:a16="http://schemas.microsoft.com/office/drawing/2014/main" val="2639805934"/>
                  </a:ext>
                </a:extLst>
              </a:tr>
              <a:tr h="1504202">
                <a:tc>
                  <a:txBody>
                    <a:bodyPr/>
                    <a:lstStyle/>
                    <a:p>
                      <a:r>
                        <a:rPr lang="en-GB" b="1" dirty="0" smtClean="0"/>
                        <a:t>Familiarity of the situation</a:t>
                      </a:r>
                      <a:endParaRPr lang="en-GB" b="1" dirty="0"/>
                    </a:p>
                  </a:txBody>
                  <a:tcPr/>
                </a:tc>
                <a:tc>
                  <a:txBody>
                    <a:bodyPr/>
                    <a:lstStyle/>
                    <a:p>
                      <a:endParaRPr lang="en-GB" dirty="0"/>
                    </a:p>
                  </a:txBody>
                  <a:tcPr/>
                </a:tc>
                <a:extLst>
                  <a:ext uri="{0D108BD9-81ED-4DB2-BD59-A6C34878D82A}">
                    <a16:rowId xmlns:a16="http://schemas.microsoft.com/office/drawing/2014/main" val="1056912849"/>
                  </a:ext>
                </a:extLst>
              </a:tr>
              <a:tr h="1504202">
                <a:tc>
                  <a:txBody>
                    <a:bodyPr/>
                    <a:lstStyle/>
                    <a:p>
                      <a:r>
                        <a:rPr lang="en-GB" b="1" dirty="0" smtClean="0"/>
                        <a:t>Distance</a:t>
                      </a:r>
                    </a:p>
                  </a:txBody>
                  <a:tcPr/>
                </a:tc>
                <a:tc>
                  <a:txBody>
                    <a:bodyPr/>
                    <a:lstStyle/>
                    <a:p>
                      <a:endParaRPr lang="en-GB" dirty="0"/>
                    </a:p>
                  </a:txBody>
                  <a:tcPr/>
                </a:tc>
                <a:extLst>
                  <a:ext uri="{0D108BD9-81ED-4DB2-BD59-A6C34878D82A}">
                    <a16:rowId xmlns:a16="http://schemas.microsoft.com/office/drawing/2014/main" val="3738120971"/>
                  </a:ext>
                </a:extLst>
              </a:tr>
              <a:tr h="1504202">
                <a:tc>
                  <a:txBody>
                    <a:bodyPr/>
                    <a:lstStyle/>
                    <a:p>
                      <a:r>
                        <a:rPr lang="en-GB" b="1" dirty="0" smtClean="0"/>
                        <a:t>Education</a:t>
                      </a:r>
                      <a:endParaRPr lang="en-GB" b="1" dirty="0"/>
                    </a:p>
                  </a:txBody>
                  <a:tcPr/>
                </a:tc>
                <a:tc>
                  <a:txBody>
                    <a:bodyPr/>
                    <a:lstStyle/>
                    <a:p>
                      <a:endParaRPr lang="en-GB" dirty="0"/>
                    </a:p>
                  </a:txBody>
                  <a:tcPr/>
                </a:tc>
                <a:extLst>
                  <a:ext uri="{0D108BD9-81ED-4DB2-BD59-A6C34878D82A}">
                    <a16:rowId xmlns:a16="http://schemas.microsoft.com/office/drawing/2014/main" val="1256493261"/>
                  </a:ext>
                </a:extLst>
              </a:tr>
            </a:tbl>
          </a:graphicData>
        </a:graphic>
      </p:graphicFrame>
      <p:sp>
        <p:nvSpPr>
          <p:cNvPr id="4" name="Text Placeholder 3"/>
          <p:cNvSpPr>
            <a:spLocks noGrp="1"/>
          </p:cNvSpPr>
          <p:nvPr>
            <p:ph type="body" sz="half" idx="2"/>
          </p:nvPr>
        </p:nvSpPr>
        <p:spPr>
          <a:xfrm>
            <a:off x="302760" y="1422399"/>
            <a:ext cx="3158897" cy="2248264"/>
          </a:xfrm>
        </p:spPr>
        <p:txBody>
          <a:bodyPr>
            <a:normAutofit/>
          </a:bodyPr>
          <a:lstStyle/>
          <a:p>
            <a:r>
              <a:rPr lang="en-GB" dirty="0" smtClean="0"/>
              <a:t>Milgram’s research into obedience not only tells us when we are more likely to obey an authority figure, it also tells us when we are less likely to obey.  In order to prevent blind obedience to authority, it is important to understand these factors and use this knowledge in society.</a:t>
            </a:r>
            <a:endParaRPr lang="en-GB" dirty="0"/>
          </a:p>
        </p:txBody>
      </p:sp>
      <p:sp>
        <p:nvSpPr>
          <p:cNvPr id="6" name="Rounded Rectangle 5"/>
          <p:cNvSpPr/>
          <p:nvPr/>
        </p:nvSpPr>
        <p:spPr>
          <a:xfrm>
            <a:off x="302760" y="130629"/>
            <a:ext cx="3529011" cy="9144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302760" y="1262743"/>
            <a:ext cx="3158897" cy="23034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p:cNvPicPr>
            <a:picLocks noChangeAspect="1"/>
          </p:cNvPicPr>
          <p:nvPr/>
        </p:nvPicPr>
        <p:blipFill>
          <a:blip r:embed="rId2"/>
          <a:stretch>
            <a:fillRect/>
          </a:stretch>
        </p:blipFill>
        <p:spPr>
          <a:xfrm>
            <a:off x="302760" y="4120243"/>
            <a:ext cx="3279333" cy="2202180"/>
          </a:xfrm>
          <a:prstGeom prst="rect">
            <a:avLst/>
          </a:prstGeom>
        </p:spPr>
      </p:pic>
    </p:spTree>
    <p:extLst>
      <p:ext uri="{BB962C8B-B14F-4D97-AF65-F5344CB8AC3E}">
        <p14:creationId xmlns:p14="http://schemas.microsoft.com/office/powerpoint/2010/main" val="40980927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45427" y="203654"/>
            <a:ext cx="11498081" cy="648452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indent="0">
              <a:buNone/>
            </a:pPr>
            <a:r>
              <a:rPr lang="en-GB" sz="1600" b="1" dirty="0" smtClean="0">
                <a:solidFill>
                  <a:schemeClr val="tx1"/>
                </a:solidFill>
              </a:rPr>
              <a:t>Apply it</a:t>
            </a:r>
            <a:r>
              <a:rPr lang="en-GB" sz="1600" dirty="0" smtClean="0">
                <a:solidFill>
                  <a:schemeClr val="tx1"/>
                </a:solidFill>
              </a:rPr>
              <a:t>.  Although aeroplane accidents are relatively uncommon, a review of accidents over a 10 year period found that the first officer not being willing to question a decision made by the captain contributed to more than 20 per cent of the accidents.</a:t>
            </a:r>
          </a:p>
          <a:p>
            <a:pPr marL="0" indent="0">
              <a:buNone/>
            </a:pPr>
            <a:r>
              <a:rPr lang="en-GB" sz="1600" b="1" dirty="0" smtClean="0">
                <a:solidFill>
                  <a:schemeClr val="tx1"/>
                </a:solidFill>
              </a:rPr>
              <a:t>Using your knowledge of ways of preventing blind obedience, explain how these accidents could be prevented in the future.  (4 marks)</a:t>
            </a:r>
            <a:endParaRPr lang="en-GB" sz="1600" b="1" dirty="0">
              <a:solidFill>
                <a:schemeClr val="tx1"/>
              </a:solidFill>
            </a:endParaRPr>
          </a:p>
        </p:txBody>
      </p:sp>
    </p:spTree>
    <p:extLst>
      <p:ext uri="{BB962C8B-B14F-4D97-AF65-F5344CB8AC3E}">
        <p14:creationId xmlns:p14="http://schemas.microsoft.com/office/powerpoint/2010/main" val="25075106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835" y="156754"/>
            <a:ext cx="2896188" cy="1397726"/>
          </a:xfrm>
        </p:spPr>
        <p:txBody>
          <a:bodyPr>
            <a:normAutofit/>
          </a:bodyPr>
          <a:lstStyle/>
          <a:p>
            <a:r>
              <a:rPr lang="en-GB" sz="2000" b="1" dirty="0" smtClean="0"/>
              <a:t>Piliavin et al. (1969) Good Samaritanism: An underground phenomenon?</a:t>
            </a:r>
            <a:endParaRPr lang="en-GB" sz="2000" b="1" dirty="0"/>
          </a:p>
        </p:txBody>
      </p:sp>
      <p:sp>
        <p:nvSpPr>
          <p:cNvPr id="5" name="Rounded Rectangle 4"/>
          <p:cNvSpPr/>
          <p:nvPr/>
        </p:nvSpPr>
        <p:spPr>
          <a:xfrm>
            <a:off x="95206" y="65312"/>
            <a:ext cx="3157445" cy="16459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8" name="Table 7"/>
          <p:cNvGraphicFramePr>
            <a:graphicFrameLocks noGrp="1"/>
          </p:cNvGraphicFramePr>
          <p:nvPr>
            <p:extLst/>
          </p:nvPr>
        </p:nvGraphicFramePr>
        <p:xfrm>
          <a:off x="3383281" y="313505"/>
          <a:ext cx="8582296" cy="6322427"/>
        </p:xfrm>
        <a:graphic>
          <a:graphicData uri="http://schemas.openxmlformats.org/drawingml/2006/table">
            <a:tbl>
              <a:tblPr firstRow="1" bandRow="1">
                <a:tableStyleId>{5940675A-B579-460E-94D1-54222C63F5DA}</a:tableStyleId>
              </a:tblPr>
              <a:tblGrid>
                <a:gridCol w="1453650">
                  <a:extLst>
                    <a:ext uri="{9D8B030D-6E8A-4147-A177-3AD203B41FA5}">
                      <a16:colId xmlns:a16="http://schemas.microsoft.com/office/drawing/2014/main" val="1645087037"/>
                    </a:ext>
                  </a:extLst>
                </a:gridCol>
                <a:gridCol w="7128646">
                  <a:extLst>
                    <a:ext uri="{9D8B030D-6E8A-4147-A177-3AD203B41FA5}">
                      <a16:colId xmlns:a16="http://schemas.microsoft.com/office/drawing/2014/main" val="3138857197"/>
                    </a:ext>
                  </a:extLst>
                </a:gridCol>
              </a:tblGrid>
              <a:tr h="823679">
                <a:tc>
                  <a:txBody>
                    <a:bodyPr/>
                    <a:lstStyle/>
                    <a:p>
                      <a:r>
                        <a:rPr lang="en-GB" dirty="0" smtClean="0"/>
                        <a:t>AIM</a:t>
                      </a:r>
                      <a:endParaRPr lang="en-GB" dirty="0"/>
                    </a:p>
                  </a:txBody>
                  <a:tcPr/>
                </a:tc>
                <a:tc>
                  <a:txBody>
                    <a:bodyPr/>
                    <a:lstStyle/>
                    <a:p>
                      <a:endParaRPr lang="en-GB" dirty="0"/>
                    </a:p>
                  </a:txBody>
                  <a:tcPr/>
                </a:tc>
                <a:extLst>
                  <a:ext uri="{0D108BD9-81ED-4DB2-BD59-A6C34878D82A}">
                    <a16:rowId xmlns:a16="http://schemas.microsoft.com/office/drawing/2014/main" val="2752098038"/>
                  </a:ext>
                </a:extLst>
              </a:tr>
              <a:tr h="1374687">
                <a:tc>
                  <a:txBody>
                    <a:bodyPr/>
                    <a:lstStyle/>
                    <a:p>
                      <a:r>
                        <a:rPr lang="en-GB" dirty="0" smtClean="0"/>
                        <a:t>PROCEDURE</a:t>
                      </a:r>
                      <a:endParaRPr lang="en-GB" dirty="0"/>
                    </a:p>
                  </a:txBody>
                  <a:tcPr/>
                </a:tc>
                <a:tc>
                  <a:txBody>
                    <a:bodyPr/>
                    <a:lstStyle/>
                    <a:p>
                      <a:endParaRPr lang="en-GB"/>
                    </a:p>
                  </a:txBody>
                  <a:tcPr/>
                </a:tc>
                <a:extLst>
                  <a:ext uri="{0D108BD9-81ED-4DB2-BD59-A6C34878D82A}">
                    <a16:rowId xmlns:a16="http://schemas.microsoft.com/office/drawing/2014/main" val="88807129"/>
                  </a:ext>
                </a:extLst>
              </a:tr>
              <a:tr h="1374687">
                <a:tc>
                  <a:txBody>
                    <a:bodyPr/>
                    <a:lstStyle/>
                    <a:p>
                      <a:r>
                        <a:rPr lang="en-GB" dirty="0" smtClean="0"/>
                        <a:t>RESULTS</a:t>
                      </a:r>
                      <a:endParaRPr lang="en-GB" dirty="0"/>
                    </a:p>
                  </a:txBody>
                  <a:tcPr/>
                </a:tc>
                <a:tc>
                  <a:txBody>
                    <a:bodyPr/>
                    <a:lstStyle/>
                    <a:p>
                      <a:endParaRPr lang="en-GB"/>
                    </a:p>
                  </a:txBody>
                  <a:tcPr/>
                </a:tc>
                <a:extLst>
                  <a:ext uri="{0D108BD9-81ED-4DB2-BD59-A6C34878D82A}">
                    <a16:rowId xmlns:a16="http://schemas.microsoft.com/office/drawing/2014/main" val="3507895747"/>
                  </a:ext>
                </a:extLst>
              </a:tr>
              <a:tr h="1374687">
                <a:tc>
                  <a:txBody>
                    <a:bodyPr/>
                    <a:lstStyle/>
                    <a:p>
                      <a:r>
                        <a:rPr lang="en-GB" dirty="0" smtClean="0"/>
                        <a:t>CONCLUSION</a:t>
                      </a:r>
                      <a:endParaRPr lang="en-GB" dirty="0"/>
                    </a:p>
                  </a:txBody>
                  <a:tcPr/>
                </a:tc>
                <a:tc>
                  <a:txBody>
                    <a:bodyPr/>
                    <a:lstStyle/>
                    <a:p>
                      <a:endParaRPr lang="en-GB"/>
                    </a:p>
                  </a:txBody>
                  <a:tcPr/>
                </a:tc>
                <a:extLst>
                  <a:ext uri="{0D108BD9-81ED-4DB2-BD59-A6C34878D82A}">
                    <a16:rowId xmlns:a16="http://schemas.microsoft.com/office/drawing/2014/main" val="1672195805"/>
                  </a:ext>
                </a:extLst>
              </a:tr>
              <a:tr h="1374687">
                <a:tc>
                  <a:txBody>
                    <a:bodyPr/>
                    <a:lstStyle/>
                    <a:p>
                      <a:r>
                        <a:rPr lang="en-GB" dirty="0" smtClean="0"/>
                        <a:t>EVALUATION</a:t>
                      </a:r>
                      <a:endParaRPr lang="en-GB" dirty="0"/>
                    </a:p>
                  </a:txBody>
                  <a:tcPr/>
                </a:tc>
                <a:tc>
                  <a:txBody>
                    <a:bodyPr/>
                    <a:lstStyle/>
                    <a:p>
                      <a:endParaRPr lang="en-GB" dirty="0"/>
                    </a:p>
                  </a:txBody>
                  <a:tcPr/>
                </a:tc>
                <a:extLst>
                  <a:ext uri="{0D108BD9-81ED-4DB2-BD59-A6C34878D82A}">
                    <a16:rowId xmlns:a16="http://schemas.microsoft.com/office/drawing/2014/main" val="3330422019"/>
                  </a:ext>
                </a:extLst>
              </a:tr>
            </a:tbl>
          </a:graphicData>
        </a:graphic>
      </p:graphicFrame>
      <p:pic>
        <p:nvPicPr>
          <p:cNvPr id="3" name="Picture 2"/>
          <p:cNvPicPr>
            <a:picLocks noChangeAspect="1"/>
          </p:cNvPicPr>
          <p:nvPr/>
        </p:nvPicPr>
        <p:blipFill>
          <a:blip r:embed="rId2"/>
          <a:stretch>
            <a:fillRect/>
          </a:stretch>
        </p:blipFill>
        <p:spPr>
          <a:xfrm>
            <a:off x="116206" y="2219462"/>
            <a:ext cx="3111817" cy="1333636"/>
          </a:xfrm>
          <a:prstGeom prst="rect">
            <a:avLst/>
          </a:prstGeom>
        </p:spPr>
      </p:pic>
      <p:pic>
        <p:nvPicPr>
          <p:cNvPr id="4" name="Picture 3"/>
          <p:cNvPicPr>
            <a:picLocks noChangeAspect="1"/>
          </p:cNvPicPr>
          <p:nvPr/>
        </p:nvPicPr>
        <p:blipFill>
          <a:blip r:embed="rId3"/>
          <a:stretch>
            <a:fillRect/>
          </a:stretch>
        </p:blipFill>
        <p:spPr>
          <a:xfrm>
            <a:off x="438626" y="4307750"/>
            <a:ext cx="2466975" cy="1847850"/>
          </a:xfrm>
          <a:prstGeom prst="rect">
            <a:avLst/>
          </a:prstGeom>
        </p:spPr>
      </p:pic>
    </p:spTree>
    <p:extLst>
      <p:ext uri="{BB962C8B-B14F-4D97-AF65-F5344CB8AC3E}">
        <p14:creationId xmlns:p14="http://schemas.microsoft.com/office/powerpoint/2010/main" val="23718694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3625" y="326571"/>
            <a:ext cx="10315892" cy="979714"/>
          </a:xfrm>
        </p:spPr>
        <p:txBody>
          <a:bodyPr>
            <a:normAutofit fontScale="90000"/>
          </a:bodyPr>
          <a:lstStyle/>
          <a:p>
            <a:r>
              <a:rPr lang="en-GB" dirty="0" smtClean="0"/>
              <a:t>Draw a storyboard to retell the research carried out by </a:t>
            </a:r>
            <a:r>
              <a:rPr lang="en-US" dirty="0" smtClean="0"/>
              <a:t>Piliavin </a:t>
            </a:r>
            <a:r>
              <a:rPr lang="en-US" dirty="0"/>
              <a:t>et al. (1969) Good Samaritanism: An underground phenomenon?</a:t>
            </a:r>
            <a:r>
              <a:rPr lang="en-GB" dirty="0" smtClean="0"/>
              <a:t> </a:t>
            </a:r>
            <a:endParaRPr lang="en-GB" dirty="0"/>
          </a:p>
        </p:txBody>
      </p:sp>
      <p:sp>
        <p:nvSpPr>
          <p:cNvPr id="5" name="Rounded Rectangle 4"/>
          <p:cNvSpPr/>
          <p:nvPr/>
        </p:nvSpPr>
        <p:spPr>
          <a:xfrm>
            <a:off x="483326" y="195943"/>
            <a:ext cx="11116491" cy="124097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58137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31709"/>
          </a:xfrm>
        </p:spPr>
        <p:txBody>
          <a:bodyPr>
            <a:normAutofit fontScale="90000"/>
          </a:bodyPr>
          <a:lstStyle/>
          <a:p>
            <a:r>
              <a:rPr lang="en-GB" dirty="0" smtClean="0"/>
              <a:t>The Big Picture.  You should have learnt about</a:t>
            </a:r>
            <a:endParaRPr lang="en-GB" dirty="0"/>
          </a:p>
        </p:txBody>
      </p:sp>
      <p:sp>
        <p:nvSpPr>
          <p:cNvPr id="5" name="Rectangle 4"/>
          <p:cNvSpPr/>
          <p:nvPr/>
        </p:nvSpPr>
        <p:spPr>
          <a:xfrm>
            <a:off x="169817" y="5565338"/>
            <a:ext cx="11887200" cy="1200329"/>
          </a:xfrm>
          <a:prstGeom prst="rect">
            <a:avLst/>
          </a:prstGeom>
        </p:spPr>
        <p:txBody>
          <a:bodyPr wrap="square">
            <a:spAutoFit/>
          </a:bodyPr>
          <a:lstStyle/>
          <a:p>
            <a:r>
              <a:rPr lang="en-US" dirty="0" smtClean="0"/>
              <a:t>Red –      Insecure or incomplete I could not answer an exam question on this subject</a:t>
            </a:r>
          </a:p>
          <a:p>
            <a:r>
              <a:rPr lang="en-US" dirty="0" smtClean="0"/>
              <a:t>Amber – Emerging I could have a go at an exam question on this subject but would probably miss some details and  </a:t>
            </a:r>
          </a:p>
          <a:p>
            <a:r>
              <a:rPr lang="en-US" dirty="0"/>
              <a:t> </a:t>
            </a:r>
            <a:r>
              <a:rPr lang="en-US" dirty="0" smtClean="0"/>
              <a:t>               therefore lose some marks.</a:t>
            </a:r>
          </a:p>
          <a:p>
            <a:r>
              <a:rPr lang="en-US" dirty="0" smtClean="0"/>
              <a:t>Green – Secure/confident I could answer an exam question on this subject and achieve ful</a:t>
            </a:r>
            <a:r>
              <a:rPr lang="en-US" dirty="0"/>
              <a:t>l</a:t>
            </a:r>
            <a:r>
              <a:rPr lang="en-US" dirty="0" smtClean="0"/>
              <a:t> Marks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64538998"/>
              </p:ext>
            </p:extLst>
          </p:nvPr>
        </p:nvGraphicFramePr>
        <p:xfrm>
          <a:off x="284751" y="1047483"/>
          <a:ext cx="11524071" cy="4295225"/>
        </p:xfrm>
        <a:graphic>
          <a:graphicData uri="http://schemas.openxmlformats.org/drawingml/2006/table">
            <a:tbl>
              <a:tblPr firstRow="1" firstCol="1" bandRow="1"/>
              <a:tblGrid>
                <a:gridCol w="5701067">
                  <a:extLst>
                    <a:ext uri="{9D8B030D-6E8A-4147-A177-3AD203B41FA5}">
                      <a16:colId xmlns:a16="http://schemas.microsoft.com/office/drawing/2014/main" val="3846305467"/>
                    </a:ext>
                  </a:extLst>
                </a:gridCol>
                <a:gridCol w="1038600">
                  <a:extLst>
                    <a:ext uri="{9D8B030D-6E8A-4147-A177-3AD203B41FA5}">
                      <a16:colId xmlns:a16="http://schemas.microsoft.com/office/drawing/2014/main" val="347812239"/>
                    </a:ext>
                  </a:extLst>
                </a:gridCol>
                <a:gridCol w="662094">
                  <a:extLst>
                    <a:ext uri="{9D8B030D-6E8A-4147-A177-3AD203B41FA5}">
                      <a16:colId xmlns:a16="http://schemas.microsoft.com/office/drawing/2014/main" val="215474021"/>
                    </a:ext>
                  </a:extLst>
                </a:gridCol>
                <a:gridCol w="4122310">
                  <a:extLst>
                    <a:ext uri="{9D8B030D-6E8A-4147-A177-3AD203B41FA5}">
                      <a16:colId xmlns:a16="http://schemas.microsoft.com/office/drawing/2014/main" val="4096568662"/>
                    </a:ext>
                  </a:extLst>
                </a:gridCol>
              </a:tblGrid>
              <a:tr h="1227207">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a:effectLst/>
                          <a:latin typeface="Gill Sans MT" panose="020B0502020104020203" pitchFamily="34" charset="0"/>
                          <a:ea typeface="Calibri" panose="020F0502020204030204" pitchFamily="34" charset="0"/>
                          <a:cs typeface="Times New Roman" panose="02020603050405020304" pitchFamily="18" charset="0"/>
                        </a:rPr>
                        <a:t>Notes complete</a:t>
                      </a:r>
                    </a:p>
                    <a:p>
                      <a:pPr marL="342900" lvl="0" indent="-342900">
                        <a:spcAft>
                          <a:spcPts val="0"/>
                        </a:spcAft>
                        <a:buFont typeface="Wingdings" panose="05000000000000000000" pitchFamily="2" charset="2"/>
                        <a:buChar char=""/>
                      </a:pPr>
                      <a:r>
                        <a:rPr lang="en-GB" sz="1800" dirty="0">
                          <a:effectLst/>
                          <a:latin typeface="Gill Sans MT" panose="020B0502020104020203" pitchFamily="34" charset="0"/>
                          <a:ea typeface="Calibri" panose="020F0502020204030204" pitchFamily="34" charset="0"/>
                          <a:cs typeface="Times New Roman" panose="02020603050405020304" pitchFamily="18" charset="0"/>
                        </a:rPr>
                        <a:t>or 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a:effectLst/>
                          <a:latin typeface="Gill Sans MT" panose="020B0502020104020203" pitchFamily="34" charset="0"/>
                          <a:ea typeface="Calibri" panose="020F0502020204030204" pitchFamily="34" charset="0"/>
                          <a:cs typeface="Times New Roman" panose="02020603050405020304" pitchFamily="18" charset="0"/>
                        </a:rPr>
                        <a:t>RAG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a:effectLst/>
                          <a:latin typeface="Gill Sans MT" panose="020B0502020104020203" pitchFamily="34" charset="0"/>
                          <a:ea typeface="Calibri" panose="020F0502020204030204" pitchFamily="34" charset="0"/>
                          <a:cs typeface="Times New Roman" panose="02020603050405020304" pitchFamily="18" charset="0"/>
                        </a:rPr>
                        <a:t>Action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568787"/>
                  </a:ext>
                </a:extLst>
              </a:tr>
              <a:tr h="306802">
                <a:tc>
                  <a:txBody>
                    <a:bodyPr/>
                    <a:lstStyle/>
                    <a:p>
                      <a:pPr>
                        <a:spcAft>
                          <a:spcPts val="0"/>
                        </a:spcAft>
                      </a:pPr>
                      <a:r>
                        <a:rPr lang="en-GB" sz="1800" dirty="0">
                          <a:effectLst/>
                          <a:latin typeface="Gill Sans MT" panose="020B0502020104020203" pitchFamily="34" charset="0"/>
                          <a:ea typeface="Calibri" panose="020F0502020204030204" pitchFamily="34" charset="0"/>
                          <a:cs typeface="Times New Roman" panose="02020603050405020304" pitchFamily="18" charset="0"/>
                        </a:rPr>
                        <a:t>The key terms associated with social influence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368175"/>
                  </a:ext>
                </a:extLst>
              </a:tr>
              <a:tr h="306802">
                <a:tc>
                  <a:txBody>
                    <a:bodyPr/>
                    <a:lstStyle/>
                    <a:p>
                      <a:pPr>
                        <a:spcAft>
                          <a:spcPts val="0"/>
                        </a:spcAft>
                      </a:pPr>
                      <a:r>
                        <a:rPr lang="en-GB" sz="1800">
                          <a:effectLst/>
                          <a:latin typeface="Gill Sans MT" panose="020B0502020104020203" pitchFamily="34" charset="0"/>
                          <a:ea typeface="Calibri" panose="020F0502020204030204" pitchFamily="34" charset="0"/>
                          <a:cs typeface="Times New Roman" panose="02020603050405020304" pitchFamily="18" charset="0"/>
                        </a:rPr>
                        <a:t>Factors that affect bystander intervention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6724092"/>
                  </a:ext>
                </a:extLst>
              </a:tr>
              <a:tr h="306802">
                <a:tc>
                  <a:txBody>
                    <a:bodyPr/>
                    <a:lstStyle/>
                    <a:p>
                      <a:pPr>
                        <a:spcAft>
                          <a:spcPts val="0"/>
                        </a:spcAft>
                      </a:pPr>
                      <a:r>
                        <a:rPr lang="en-GB" sz="1800" dirty="0">
                          <a:effectLst/>
                          <a:latin typeface="Gill Sans MT" panose="020B0502020104020203" pitchFamily="34" charset="0"/>
                          <a:ea typeface="Calibri" panose="020F0502020204030204" pitchFamily="34" charset="0"/>
                          <a:cs typeface="Times New Roman" panose="02020603050405020304" pitchFamily="18" charset="0"/>
                        </a:rPr>
                        <a:t>Factors that affect conformity to majority influence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4247678"/>
                  </a:ext>
                </a:extLst>
              </a:tr>
              <a:tr h="306802">
                <a:tc>
                  <a:txBody>
                    <a:bodyPr/>
                    <a:lstStyle/>
                    <a:p>
                      <a:pPr>
                        <a:spcAft>
                          <a:spcPts val="0"/>
                        </a:spcAft>
                      </a:pPr>
                      <a:r>
                        <a:rPr lang="en-GB" sz="1800" dirty="0">
                          <a:effectLst/>
                          <a:latin typeface="Gill Sans MT" panose="020B0502020104020203" pitchFamily="34" charset="0"/>
                          <a:ea typeface="Calibri" panose="020F0502020204030204" pitchFamily="34" charset="0"/>
                          <a:cs typeface="Times New Roman" panose="02020603050405020304" pitchFamily="18" charset="0"/>
                        </a:rPr>
                        <a:t>Factors affecting obedience to authority figures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2145857"/>
                  </a:ext>
                </a:extLst>
              </a:tr>
              <a:tr h="306802">
                <a:tc>
                  <a:txBody>
                    <a:bodyPr/>
                    <a:lstStyle/>
                    <a:p>
                      <a:pPr>
                        <a:spcAft>
                          <a:spcPts val="0"/>
                        </a:spcAft>
                      </a:pPr>
                      <a:r>
                        <a:rPr lang="en-GB" sz="1800" dirty="0">
                          <a:effectLst/>
                          <a:latin typeface="Gill Sans MT" panose="020B0502020104020203" pitchFamily="34" charset="0"/>
                          <a:ea typeface="Calibri" panose="020F0502020204030204" pitchFamily="34" charset="0"/>
                          <a:cs typeface="Times New Roman" panose="02020603050405020304" pitchFamily="18" charset="0"/>
                        </a:rPr>
                        <a:t>How conformity and obedience influence crowd behaviour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8989018"/>
                  </a:ext>
                </a:extLst>
              </a:tr>
              <a:tr h="306802">
                <a:tc>
                  <a:txBody>
                    <a:bodyPr/>
                    <a:lstStyle/>
                    <a:p>
                      <a:pPr>
                        <a:spcAft>
                          <a:spcPts val="0"/>
                        </a:spcAft>
                      </a:pPr>
                      <a:r>
                        <a:rPr lang="en-GB" sz="1800" dirty="0">
                          <a:effectLst/>
                          <a:latin typeface="Gill Sans MT" panose="020B0502020104020203" pitchFamily="34" charset="0"/>
                          <a:ea typeface="Calibri" panose="020F0502020204030204" pitchFamily="34" charset="0"/>
                          <a:cs typeface="Times New Roman" panose="02020603050405020304" pitchFamily="18" charset="0"/>
                        </a:rPr>
                        <a:t>Ways to prevent blind obedience to authority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5633992"/>
                  </a:ext>
                </a:extLst>
              </a:tr>
              <a:tr h="613603">
                <a:tc>
                  <a:txBody>
                    <a:bodyPr/>
                    <a:lstStyle/>
                    <a:p>
                      <a:pPr>
                        <a:spcAft>
                          <a:spcPts val="0"/>
                        </a:spcAft>
                      </a:pPr>
                      <a:r>
                        <a:rPr lang="en-GB" sz="1800" dirty="0">
                          <a:effectLst/>
                          <a:latin typeface="Gill Sans MT" panose="020B0502020104020203" pitchFamily="34" charset="0"/>
                          <a:ea typeface="Calibri" panose="020F0502020204030204" pitchFamily="34" charset="0"/>
                          <a:cs typeface="Times New Roman" panose="02020603050405020304" pitchFamily="18" charset="0"/>
                        </a:rPr>
                        <a:t>Social influence studies by Piliavin et al. (1969) and Haney, Banks and Zimbardo (1973)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4822629"/>
                  </a:ext>
                </a:extLst>
              </a:tr>
              <a:tr h="613603">
                <a:tc>
                  <a:txBody>
                    <a:bodyPr/>
                    <a:lstStyle/>
                    <a:p>
                      <a:pPr>
                        <a:spcAft>
                          <a:spcPts val="0"/>
                        </a:spcAft>
                      </a:pPr>
                      <a:r>
                        <a:rPr lang="en-GB" sz="1800" dirty="0">
                          <a:effectLst/>
                          <a:latin typeface="Gill Sans MT" panose="020B0502020104020203" pitchFamily="34" charset="0"/>
                          <a:ea typeface="Calibri" panose="020F0502020204030204" pitchFamily="34" charset="0"/>
                          <a:cs typeface="Times New Roman" panose="02020603050405020304" pitchFamily="18" charset="0"/>
                        </a:rPr>
                        <a:t>Issues and debates around social and cultural issues in psychology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effectLst/>
                          <a:latin typeface="Gill Sans MT" panose="020B0502020104020203" pitchFamily="34" charset="0"/>
                          <a:ea typeface="Calibri" panose="020F0502020204030204" pitchFamily="34" charset="0"/>
                          <a:cs typeface="Times New Roman" panose="02020603050405020304" pitchFamily="18" charset="0"/>
                        </a:rPr>
                        <a:t> </a:t>
                      </a: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8302767"/>
                  </a:ext>
                </a:extLst>
              </a:tr>
            </a:tbl>
          </a:graphicData>
        </a:graphic>
      </p:graphicFrame>
    </p:spTree>
    <p:extLst>
      <p:ext uri="{BB962C8B-B14F-4D97-AF65-F5344CB8AC3E}">
        <p14:creationId xmlns:p14="http://schemas.microsoft.com/office/powerpoint/2010/main" val="3538408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966" y="450375"/>
            <a:ext cx="2896188" cy="1260858"/>
          </a:xfrm>
        </p:spPr>
        <p:txBody>
          <a:bodyPr>
            <a:noAutofit/>
          </a:bodyPr>
          <a:lstStyle/>
          <a:p>
            <a:r>
              <a:rPr lang="en-GB" sz="2000" b="1" dirty="0" smtClean="0"/>
              <a:t>Haney, Banks and Zimbardo (1973) A study of prisoners and guards in a simulated prison</a:t>
            </a:r>
            <a:endParaRPr lang="en-GB" sz="2000" b="1" dirty="0"/>
          </a:p>
        </p:txBody>
      </p:sp>
      <p:sp>
        <p:nvSpPr>
          <p:cNvPr id="5" name="Rounded Rectangle 4"/>
          <p:cNvSpPr/>
          <p:nvPr/>
        </p:nvSpPr>
        <p:spPr>
          <a:xfrm>
            <a:off x="95206" y="478971"/>
            <a:ext cx="3157445" cy="123226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8" name="Table 7"/>
          <p:cNvGraphicFramePr>
            <a:graphicFrameLocks noGrp="1"/>
          </p:cNvGraphicFramePr>
          <p:nvPr/>
        </p:nvGraphicFramePr>
        <p:xfrm>
          <a:off x="3383281" y="313505"/>
          <a:ext cx="8582296" cy="6322427"/>
        </p:xfrm>
        <a:graphic>
          <a:graphicData uri="http://schemas.openxmlformats.org/drawingml/2006/table">
            <a:tbl>
              <a:tblPr firstRow="1" bandRow="1">
                <a:tableStyleId>{5940675A-B579-460E-94D1-54222C63F5DA}</a:tableStyleId>
              </a:tblPr>
              <a:tblGrid>
                <a:gridCol w="1453650">
                  <a:extLst>
                    <a:ext uri="{9D8B030D-6E8A-4147-A177-3AD203B41FA5}">
                      <a16:colId xmlns:a16="http://schemas.microsoft.com/office/drawing/2014/main" val="1645087037"/>
                    </a:ext>
                  </a:extLst>
                </a:gridCol>
                <a:gridCol w="7128646">
                  <a:extLst>
                    <a:ext uri="{9D8B030D-6E8A-4147-A177-3AD203B41FA5}">
                      <a16:colId xmlns:a16="http://schemas.microsoft.com/office/drawing/2014/main" val="3138857197"/>
                    </a:ext>
                  </a:extLst>
                </a:gridCol>
              </a:tblGrid>
              <a:tr h="823679">
                <a:tc>
                  <a:txBody>
                    <a:bodyPr/>
                    <a:lstStyle/>
                    <a:p>
                      <a:r>
                        <a:rPr lang="en-GB" dirty="0" smtClean="0"/>
                        <a:t>AIM</a:t>
                      </a:r>
                      <a:endParaRPr lang="en-GB" dirty="0"/>
                    </a:p>
                  </a:txBody>
                  <a:tcPr/>
                </a:tc>
                <a:tc>
                  <a:txBody>
                    <a:bodyPr/>
                    <a:lstStyle/>
                    <a:p>
                      <a:endParaRPr lang="en-GB" dirty="0"/>
                    </a:p>
                  </a:txBody>
                  <a:tcPr/>
                </a:tc>
                <a:extLst>
                  <a:ext uri="{0D108BD9-81ED-4DB2-BD59-A6C34878D82A}">
                    <a16:rowId xmlns:a16="http://schemas.microsoft.com/office/drawing/2014/main" val="2752098038"/>
                  </a:ext>
                </a:extLst>
              </a:tr>
              <a:tr h="1374687">
                <a:tc>
                  <a:txBody>
                    <a:bodyPr/>
                    <a:lstStyle/>
                    <a:p>
                      <a:r>
                        <a:rPr lang="en-GB" dirty="0" smtClean="0"/>
                        <a:t>PROCEDURE</a:t>
                      </a:r>
                      <a:endParaRPr lang="en-GB" dirty="0"/>
                    </a:p>
                  </a:txBody>
                  <a:tcPr/>
                </a:tc>
                <a:tc>
                  <a:txBody>
                    <a:bodyPr/>
                    <a:lstStyle/>
                    <a:p>
                      <a:endParaRPr lang="en-GB" dirty="0"/>
                    </a:p>
                  </a:txBody>
                  <a:tcPr/>
                </a:tc>
                <a:extLst>
                  <a:ext uri="{0D108BD9-81ED-4DB2-BD59-A6C34878D82A}">
                    <a16:rowId xmlns:a16="http://schemas.microsoft.com/office/drawing/2014/main" val="88807129"/>
                  </a:ext>
                </a:extLst>
              </a:tr>
              <a:tr h="1374687">
                <a:tc>
                  <a:txBody>
                    <a:bodyPr/>
                    <a:lstStyle/>
                    <a:p>
                      <a:r>
                        <a:rPr lang="en-GB" dirty="0" smtClean="0"/>
                        <a:t>RESULTS</a:t>
                      </a:r>
                      <a:endParaRPr lang="en-GB" dirty="0"/>
                    </a:p>
                  </a:txBody>
                  <a:tcPr/>
                </a:tc>
                <a:tc>
                  <a:txBody>
                    <a:bodyPr/>
                    <a:lstStyle/>
                    <a:p>
                      <a:endParaRPr lang="en-GB" dirty="0"/>
                    </a:p>
                  </a:txBody>
                  <a:tcPr/>
                </a:tc>
                <a:extLst>
                  <a:ext uri="{0D108BD9-81ED-4DB2-BD59-A6C34878D82A}">
                    <a16:rowId xmlns:a16="http://schemas.microsoft.com/office/drawing/2014/main" val="3507895747"/>
                  </a:ext>
                </a:extLst>
              </a:tr>
              <a:tr h="1374687">
                <a:tc>
                  <a:txBody>
                    <a:bodyPr/>
                    <a:lstStyle/>
                    <a:p>
                      <a:r>
                        <a:rPr lang="en-GB" dirty="0" smtClean="0"/>
                        <a:t>CONCLUSION</a:t>
                      </a:r>
                      <a:endParaRPr lang="en-GB" dirty="0"/>
                    </a:p>
                  </a:txBody>
                  <a:tcPr/>
                </a:tc>
                <a:tc>
                  <a:txBody>
                    <a:bodyPr/>
                    <a:lstStyle/>
                    <a:p>
                      <a:endParaRPr lang="en-GB"/>
                    </a:p>
                  </a:txBody>
                  <a:tcPr/>
                </a:tc>
                <a:extLst>
                  <a:ext uri="{0D108BD9-81ED-4DB2-BD59-A6C34878D82A}">
                    <a16:rowId xmlns:a16="http://schemas.microsoft.com/office/drawing/2014/main" val="1672195805"/>
                  </a:ext>
                </a:extLst>
              </a:tr>
              <a:tr h="1374687">
                <a:tc>
                  <a:txBody>
                    <a:bodyPr/>
                    <a:lstStyle/>
                    <a:p>
                      <a:r>
                        <a:rPr lang="en-GB" dirty="0" smtClean="0"/>
                        <a:t>EVALUATION</a:t>
                      </a:r>
                      <a:endParaRPr lang="en-GB" dirty="0"/>
                    </a:p>
                  </a:txBody>
                  <a:tcPr/>
                </a:tc>
                <a:tc>
                  <a:txBody>
                    <a:bodyPr/>
                    <a:lstStyle/>
                    <a:p>
                      <a:endParaRPr lang="en-GB" dirty="0"/>
                    </a:p>
                  </a:txBody>
                  <a:tcPr/>
                </a:tc>
                <a:extLst>
                  <a:ext uri="{0D108BD9-81ED-4DB2-BD59-A6C34878D82A}">
                    <a16:rowId xmlns:a16="http://schemas.microsoft.com/office/drawing/2014/main" val="3330422019"/>
                  </a:ext>
                </a:extLst>
              </a:tr>
            </a:tbl>
          </a:graphicData>
        </a:graphic>
      </p:graphicFrame>
      <p:pic>
        <p:nvPicPr>
          <p:cNvPr id="3" name="Picture 2"/>
          <p:cNvPicPr>
            <a:picLocks noChangeAspect="1"/>
          </p:cNvPicPr>
          <p:nvPr/>
        </p:nvPicPr>
        <p:blipFill>
          <a:blip r:embed="rId2"/>
          <a:stretch>
            <a:fillRect/>
          </a:stretch>
        </p:blipFill>
        <p:spPr>
          <a:xfrm>
            <a:off x="704272" y="1986643"/>
            <a:ext cx="1933575" cy="2362200"/>
          </a:xfrm>
          <a:prstGeom prst="rect">
            <a:avLst/>
          </a:prstGeom>
        </p:spPr>
      </p:pic>
      <p:pic>
        <p:nvPicPr>
          <p:cNvPr id="4" name="Picture 3"/>
          <p:cNvPicPr>
            <a:picLocks noChangeAspect="1"/>
          </p:cNvPicPr>
          <p:nvPr/>
        </p:nvPicPr>
        <p:blipFill>
          <a:blip r:embed="rId3"/>
          <a:stretch>
            <a:fillRect/>
          </a:stretch>
        </p:blipFill>
        <p:spPr>
          <a:xfrm>
            <a:off x="204504" y="4889999"/>
            <a:ext cx="2914650" cy="1571625"/>
          </a:xfrm>
          <a:prstGeom prst="rect">
            <a:avLst/>
          </a:prstGeom>
        </p:spPr>
      </p:pic>
    </p:spTree>
    <p:extLst>
      <p:ext uri="{BB962C8B-B14F-4D97-AF65-F5344CB8AC3E}">
        <p14:creationId xmlns:p14="http://schemas.microsoft.com/office/powerpoint/2010/main" val="25724204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3625" y="693782"/>
            <a:ext cx="10315892" cy="743132"/>
          </a:xfrm>
        </p:spPr>
        <p:txBody>
          <a:bodyPr>
            <a:normAutofit fontScale="90000"/>
          </a:bodyPr>
          <a:lstStyle/>
          <a:p>
            <a:r>
              <a:rPr lang="en-GB" dirty="0" smtClean="0"/>
              <a:t>Draw a storyboard to retell the research carried out by </a:t>
            </a:r>
            <a:r>
              <a:rPr lang="en-US" dirty="0"/>
              <a:t>Haney, Banks and Zimbardo (1973) A study of prisoners and guards in a simulated </a:t>
            </a:r>
            <a:r>
              <a:rPr lang="en-US" dirty="0" smtClean="0"/>
              <a:t>prison</a:t>
            </a:r>
            <a:endParaRPr lang="en-GB" dirty="0"/>
          </a:p>
        </p:txBody>
      </p:sp>
      <p:sp>
        <p:nvSpPr>
          <p:cNvPr id="5" name="Rounded Rectangle 4"/>
          <p:cNvSpPr/>
          <p:nvPr/>
        </p:nvSpPr>
        <p:spPr>
          <a:xfrm>
            <a:off x="483326" y="143691"/>
            <a:ext cx="11116491" cy="129322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785375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701" y="403225"/>
            <a:ext cx="4527323" cy="1168400"/>
          </a:xfrm>
        </p:spPr>
        <p:txBody>
          <a:bodyPr>
            <a:normAutofit fontScale="90000"/>
          </a:bodyPr>
          <a:lstStyle/>
          <a:p>
            <a:r>
              <a:rPr lang="en-GB" dirty="0" smtClean="0"/>
              <a:t>Issues and debates</a:t>
            </a:r>
            <a:br>
              <a:rPr lang="en-GB" dirty="0" smtClean="0"/>
            </a:br>
            <a:r>
              <a:rPr lang="en-GB" dirty="0" smtClean="0"/>
              <a:t>Social and cultural issues in psychology</a:t>
            </a:r>
            <a:endParaRPr lang="en-GB" dirty="0"/>
          </a:p>
        </p:txBody>
      </p:sp>
      <p:sp>
        <p:nvSpPr>
          <p:cNvPr id="4" name="Text Placeholder 3"/>
          <p:cNvSpPr>
            <a:spLocks noGrp="1"/>
          </p:cNvSpPr>
          <p:nvPr>
            <p:ph type="body" sz="half" idx="2"/>
          </p:nvPr>
        </p:nvSpPr>
        <p:spPr>
          <a:xfrm>
            <a:off x="360817" y="1854200"/>
            <a:ext cx="3932237" cy="3811588"/>
          </a:xfrm>
        </p:spPr>
        <p:txBody>
          <a:bodyPr/>
          <a:lstStyle/>
          <a:p>
            <a:r>
              <a:rPr lang="en-GB" b="1" dirty="0" smtClean="0"/>
              <a:t>Key terms</a:t>
            </a:r>
          </a:p>
          <a:p>
            <a:r>
              <a:rPr lang="en-GB" b="1" dirty="0" smtClean="0"/>
              <a:t>Society</a:t>
            </a:r>
          </a:p>
          <a:p>
            <a:r>
              <a:rPr lang="en-GB" b="1" dirty="0" smtClean="0"/>
              <a:t>Social issue</a:t>
            </a:r>
          </a:p>
          <a:p>
            <a:r>
              <a:rPr lang="en-GB" b="1" dirty="0" smtClean="0"/>
              <a:t>Culture</a:t>
            </a:r>
          </a:p>
          <a:p>
            <a:r>
              <a:rPr lang="en-GB" b="1" dirty="0" smtClean="0"/>
              <a:t>Individualistic culture</a:t>
            </a:r>
          </a:p>
          <a:p>
            <a:r>
              <a:rPr lang="en-GB" b="1" dirty="0" smtClean="0"/>
              <a:t>Collectivistic culture</a:t>
            </a:r>
            <a:endParaRPr lang="en-GB" b="1" dirty="0"/>
          </a:p>
        </p:txBody>
      </p:sp>
      <p:sp>
        <p:nvSpPr>
          <p:cNvPr id="5" name="Rounded Rectangle 4"/>
          <p:cNvSpPr/>
          <p:nvPr/>
        </p:nvSpPr>
        <p:spPr>
          <a:xfrm>
            <a:off x="244701" y="275771"/>
            <a:ext cx="4527323" cy="129585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360817" y="1727200"/>
            <a:ext cx="3296783" cy="22787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691408813"/>
              </p:ext>
            </p:extLst>
          </p:nvPr>
        </p:nvGraphicFramePr>
        <p:xfrm>
          <a:off x="4920343" y="275771"/>
          <a:ext cx="7045234" cy="6360161"/>
        </p:xfrm>
        <a:graphic>
          <a:graphicData uri="http://schemas.openxmlformats.org/drawingml/2006/table">
            <a:tbl>
              <a:tblPr firstRow="1" bandRow="1">
                <a:tableStyleId>{5940675A-B579-460E-94D1-54222C63F5DA}</a:tableStyleId>
              </a:tblPr>
              <a:tblGrid>
                <a:gridCol w="3522617">
                  <a:extLst>
                    <a:ext uri="{9D8B030D-6E8A-4147-A177-3AD203B41FA5}">
                      <a16:colId xmlns:a16="http://schemas.microsoft.com/office/drawing/2014/main" val="3070414736"/>
                    </a:ext>
                  </a:extLst>
                </a:gridCol>
                <a:gridCol w="3522617">
                  <a:extLst>
                    <a:ext uri="{9D8B030D-6E8A-4147-A177-3AD203B41FA5}">
                      <a16:colId xmlns:a16="http://schemas.microsoft.com/office/drawing/2014/main" val="1161895070"/>
                    </a:ext>
                  </a:extLst>
                </a:gridCol>
              </a:tblGrid>
              <a:tr h="549952">
                <a:tc gridSpan="2">
                  <a:txBody>
                    <a:bodyPr/>
                    <a:lstStyle/>
                    <a:p>
                      <a:pPr algn="ctr"/>
                      <a:r>
                        <a:rPr lang="en-GB" b="1" dirty="0" smtClean="0"/>
                        <a:t>Social issues in psychology</a:t>
                      </a:r>
                      <a:endParaRPr lang="en-GB" b="1" dirty="0"/>
                    </a:p>
                  </a:txBody>
                  <a:tcPr/>
                </a:tc>
                <a:tc hMerge="1">
                  <a:txBody>
                    <a:bodyPr/>
                    <a:lstStyle/>
                    <a:p>
                      <a:endParaRPr lang="en-GB" b="1" dirty="0"/>
                    </a:p>
                  </a:txBody>
                  <a:tcPr/>
                </a:tc>
                <a:extLst>
                  <a:ext uri="{0D108BD9-81ED-4DB2-BD59-A6C34878D82A}">
                    <a16:rowId xmlns:a16="http://schemas.microsoft.com/office/drawing/2014/main" val="3627346412"/>
                  </a:ext>
                </a:extLst>
              </a:tr>
              <a:tr h="2317154">
                <a:tc>
                  <a:txBody>
                    <a:bodyPr/>
                    <a:lstStyle/>
                    <a:p>
                      <a:r>
                        <a:rPr lang="en-GB" b="1" dirty="0" smtClean="0"/>
                        <a:t>Society refers to….</a:t>
                      </a:r>
                      <a:endParaRPr lang="en-GB" b="1" dirty="0"/>
                    </a:p>
                  </a:txBody>
                  <a:tcPr/>
                </a:tc>
                <a:tc>
                  <a:txBody>
                    <a:bodyPr/>
                    <a:lstStyle/>
                    <a:p>
                      <a:r>
                        <a:rPr lang="en-GB" b="1" dirty="0" smtClean="0"/>
                        <a:t>A social issue is a ….</a:t>
                      </a:r>
                      <a:endParaRPr lang="en-GB" b="1" dirty="0"/>
                    </a:p>
                  </a:txBody>
                  <a:tcPr/>
                </a:tc>
                <a:extLst>
                  <a:ext uri="{0D108BD9-81ED-4DB2-BD59-A6C34878D82A}">
                    <a16:rowId xmlns:a16="http://schemas.microsoft.com/office/drawing/2014/main" val="1510738233"/>
                  </a:ext>
                </a:extLst>
              </a:tr>
              <a:tr h="630518">
                <a:tc gridSpan="2">
                  <a:txBody>
                    <a:bodyPr/>
                    <a:lstStyle/>
                    <a:p>
                      <a:pPr algn="ctr"/>
                      <a:r>
                        <a:rPr lang="en-GB" b="1" dirty="0" smtClean="0"/>
                        <a:t>Cultural</a:t>
                      </a:r>
                      <a:r>
                        <a:rPr lang="en-GB" b="1" baseline="0" dirty="0" smtClean="0"/>
                        <a:t> issues in </a:t>
                      </a:r>
                      <a:r>
                        <a:rPr lang="en-GB" b="1" dirty="0" smtClean="0"/>
                        <a:t>psychology</a:t>
                      </a:r>
                      <a:endParaRPr lang="en-GB" b="1" dirty="0"/>
                    </a:p>
                  </a:txBody>
                  <a:tcPr/>
                </a:tc>
                <a:tc hMerge="1">
                  <a:txBody>
                    <a:bodyPr/>
                    <a:lstStyle/>
                    <a:p>
                      <a:endParaRPr lang="en-GB" b="1" dirty="0"/>
                    </a:p>
                  </a:txBody>
                  <a:tcPr/>
                </a:tc>
                <a:extLst>
                  <a:ext uri="{0D108BD9-81ED-4DB2-BD59-A6C34878D82A}">
                    <a16:rowId xmlns:a16="http://schemas.microsoft.com/office/drawing/2014/main" val="3125110210"/>
                  </a:ext>
                </a:extLst>
              </a:tr>
              <a:tr h="1039037">
                <a:tc gridSpan="2">
                  <a:txBody>
                    <a:bodyPr/>
                    <a:lstStyle/>
                    <a:p>
                      <a:r>
                        <a:rPr lang="en-GB" b="1" dirty="0" smtClean="0"/>
                        <a:t>Culture refers to……..</a:t>
                      </a:r>
                      <a:endParaRPr lang="en-GB" b="1" dirty="0"/>
                    </a:p>
                  </a:txBody>
                  <a:tcPr/>
                </a:tc>
                <a:tc hMerge="1">
                  <a:txBody>
                    <a:bodyPr/>
                    <a:lstStyle/>
                    <a:p>
                      <a:endParaRPr lang="en-GB" b="1" dirty="0"/>
                    </a:p>
                  </a:txBody>
                  <a:tcPr/>
                </a:tc>
                <a:extLst>
                  <a:ext uri="{0D108BD9-81ED-4DB2-BD59-A6C34878D82A}">
                    <a16:rowId xmlns:a16="http://schemas.microsoft.com/office/drawing/2014/main" val="2760245508"/>
                  </a:ext>
                </a:extLst>
              </a:tr>
              <a:tr h="1823500">
                <a:tc>
                  <a:txBody>
                    <a:bodyPr/>
                    <a:lstStyle/>
                    <a:p>
                      <a:r>
                        <a:rPr lang="en-GB" b="1" dirty="0" smtClean="0"/>
                        <a:t>Individualistic cultures typically …</a:t>
                      </a:r>
                      <a:endParaRPr lang="en-GB" b="1" dirty="0"/>
                    </a:p>
                  </a:txBody>
                  <a:tcPr/>
                </a:tc>
                <a:tc>
                  <a:txBody>
                    <a:bodyPr/>
                    <a:lstStyle/>
                    <a:p>
                      <a:r>
                        <a:rPr lang="en-GB" b="1" dirty="0" smtClean="0"/>
                        <a:t>Collectivistic cultures typically</a:t>
                      </a:r>
                      <a:r>
                        <a:rPr lang="en-GB" b="1" baseline="0" dirty="0" smtClean="0"/>
                        <a:t> …</a:t>
                      </a:r>
                    </a:p>
                    <a:p>
                      <a:endParaRPr lang="en-GB" b="1" baseline="0" dirty="0" smtClean="0"/>
                    </a:p>
                    <a:p>
                      <a:endParaRPr lang="en-GB" b="1" baseline="0" dirty="0" smtClean="0"/>
                    </a:p>
                    <a:p>
                      <a:endParaRPr lang="en-GB" b="1" baseline="0" dirty="0" smtClean="0"/>
                    </a:p>
                    <a:p>
                      <a:endParaRPr lang="en-GB" b="1" baseline="0" dirty="0" smtClean="0"/>
                    </a:p>
                    <a:p>
                      <a:endParaRPr lang="en-GB" b="1" dirty="0"/>
                    </a:p>
                  </a:txBody>
                  <a:tcPr/>
                </a:tc>
                <a:extLst>
                  <a:ext uri="{0D108BD9-81ED-4DB2-BD59-A6C34878D82A}">
                    <a16:rowId xmlns:a16="http://schemas.microsoft.com/office/drawing/2014/main" val="3620848459"/>
                  </a:ext>
                </a:extLst>
              </a:tr>
            </a:tbl>
          </a:graphicData>
        </a:graphic>
      </p:graphicFrame>
      <p:pic>
        <p:nvPicPr>
          <p:cNvPr id="8" name="Picture 7"/>
          <p:cNvPicPr>
            <a:picLocks noChangeAspect="1"/>
          </p:cNvPicPr>
          <p:nvPr/>
        </p:nvPicPr>
        <p:blipFill>
          <a:blip r:embed="rId2"/>
          <a:stretch>
            <a:fillRect/>
          </a:stretch>
        </p:blipFill>
        <p:spPr>
          <a:xfrm>
            <a:off x="1255372" y="4594225"/>
            <a:ext cx="2143125" cy="2143125"/>
          </a:xfrm>
          <a:prstGeom prst="rect">
            <a:avLst/>
          </a:prstGeom>
        </p:spPr>
      </p:pic>
    </p:spTree>
    <p:extLst>
      <p:ext uri="{BB962C8B-B14F-4D97-AF65-F5344CB8AC3E}">
        <p14:creationId xmlns:p14="http://schemas.microsoft.com/office/powerpoint/2010/main" val="3623622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17731586"/>
              </p:ext>
            </p:extLst>
          </p:nvPr>
        </p:nvGraphicFramePr>
        <p:xfrm>
          <a:off x="164011" y="184089"/>
          <a:ext cx="11853819" cy="6438780"/>
        </p:xfrm>
        <a:graphic>
          <a:graphicData uri="http://schemas.openxmlformats.org/drawingml/2006/table">
            <a:tbl>
              <a:tblPr firstRow="1" bandRow="1">
                <a:tableStyleId>{5940675A-B579-460E-94D1-54222C63F5DA}</a:tableStyleId>
              </a:tblPr>
              <a:tblGrid>
                <a:gridCol w="3951273">
                  <a:extLst>
                    <a:ext uri="{9D8B030D-6E8A-4147-A177-3AD203B41FA5}">
                      <a16:colId xmlns:a16="http://schemas.microsoft.com/office/drawing/2014/main" val="766644816"/>
                    </a:ext>
                  </a:extLst>
                </a:gridCol>
                <a:gridCol w="3951273">
                  <a:extLst>
                    <a:ext uri="{9D8B030D-6E8A-4147-A177-3AD203B41FA5}">
                      <a16:colId xmlns:a16="http://schemas.microsoft.com/office/drawing/2014/main" val="3453324670"/>
                    </a:ext>
                  </a:extLst>
                </a:gridCol>
                <a:gridCol w="3951273">
                  <a:extLst>
                    <a:ext uri="{9D8B030D-6E8A-4147-A177-3AD203B41FA5}">
                      <a16:colId xmlns:a16="http://schemas.microsoft.com/office/drawing/2014/main" val="2251903516"/>
                    </a:ext>
                  </a:extLst>
                </a:gridCol>
              </a:tblGrid>
              <a:tr h="1940876">
                <a:tc>
                  <a:txBody>
                    <a:bodyPr/>
                    <a:lstStyle/>
                    <a:p>
                      <a:r>
                        <a:rPr lang="en-GB" b="1" dirty="0" smtClean="0"/>
                        <a:t>Social issues in psychology</a:t>
                      </a:r>
                      <a:endParaRPr lang="en-GB" b="1" dirty="0"/>
                    </a:p>
                  </a:txBody>
                  <a:tcPr anchor="ctr"/>
                </a:tc>
                <a:tc>
                  <a:txBody>
                    <a:bodyPr/>
                    <a:lstStyle/>
                    <a:p>
                      <a:endParaRPr lang="en-GB" dirty="0"/>
                    </a:p>
                  </a:txBody>
                  <a:tcPr anchor="ctr"/>
                </a:tc>
                <a:tc>
                  <a:txBody>
                    <a:bodyPr/>
                    <a:lstStyle/>
                    <a:p>
                      <a:r>
                        <a:rPr lang="en-GB" b="1" dirty="0" smtClean="0"/>
                        <a:t>Cultural issues in psychology</a:t>
                      </a:r>
                      <a:endParaRPr lang="en-GB" b="1" dirty="0"/>
                    </a:p>
                  </a:txBody>
                  <a:tcPr anchor="ctr"/>
                </a:tc>
                <a:extLst>
                  <a:ext uri="{0D108BD9-81ED-4DB2-BD59-A6C34878D82A}">
                    <a16:rowId xmlns:a16="http://schemas.microsoft.com/office/drawing/2014/main" val="113367039"/>
                  </a:ext>
                </a:extLst>
              </a:tr>
              <a:tr h="1124476">
                <a:tc>
                  <a:txBody>
                    <a:bodyPr/>
                    <a:lstStyle/>
                    <a:p>
                      <a:endParaRPr lang="en-GB"/>
                    </a:p>
                  </a:txBody>
                  <a:tcPr/>
                </a:tc>
                <a:tc>
                  <a:txBody>
                    <a:bodyPr/>
                    <a:lstStyle/>
                    <a:p>
                      <a:pPr algn="ctr"/>
                      <a:r>
                        <a:rPr lang="en-GB" b="1" dirty="0" smtClean="0"/>
                        <a:t>Obedience</a:t>
                      </a:r>
                      <a:endParaRPr lang="en-GB" b="1" dirty="0"/>
                    </a:p>
                  </a:txBody>
                  <a:tcPr anchor="ctr"/>
                </a:tc>
                <a:tc>
                  <a:txBody>
                    <a:bodyPr/>
                    <a:lstStyle/>
                    <a:p>
                      <a:endParaRPr lang="en-GB" dirty="0"/>
                    </a:p>
                  </a:txBody>
                  <a:tcPr/>
                </a:tc>
                <a:extLst>
                  <a:ext uri="{0D108BD9-81ED-4DB2-BD59-A6C34878D82A}">
                    <a16:rowId xmlns:a16="http://schemas.microsoft.com/office/drawing/2014/main" val="2446461741"/>
                  </a:ext>
                </a:extLst>
              </a:tr>
              <a:tr h="1124476">
                <a:tc>
                  <a:txBody>
                    <a:bodyPr/>
                    <a:lstStyle/>
                    <a:p>
                      <a:endParaRPr lang="en-GB"/>
                    </a:p>
                  </a:txBody>
                  <a:tcPr/>
                </a:tc>
                <a:tc>
                  <a:txBody>
                    <a:bodyPr/>
                    <a:lstStyle/>
                    <a:p>
                      <a:pPr algn="ctr"/>
                      <a:r>
                        <a:rPr lang="en-GB" b="1" dirty="0" smtClean="0"/>
                        <a:t>Conformity</a:t>
                      </a:r>
                      <a:endParaRPr lang="en-GB" b="1" dirty="0"/>
                    </a:p>
                  </a:txBody>
                  <a:tcPr anchor="ctr"/>
                </a:tc>
                <a:tc>
                  <a:txBody>
                    <a:bodyPr/>
                    <a:lstStyle/>
                    <a:p>
                      <a:endParaRPr lang="en-GB" dirty="0"/>
                    </a:p>
                  </a:txBody>
                  <a:tcPr/>
                </a:tc>
                <a:extLst>
                  <a:ext uri="{0D108BD9-81ED-4DB2-BD59-A6C34878D82A}">
                    <a16:rowId xmlns:a16="http://schemas.microsoft.com/office/drawing/2014/main" val="3703757609"/>
                  </a:ext>
                </a:extLst>
              </a:tr>
              <a:tr h="1124476">
                <a:tc>
                  <a:txBody>
                    <a:bodyPr/>
                    <a:lstStyle/>
                    <a:p>
                      <a:endParaRPr lang="en-GB"/>
                    </a:p>
                  </a:txBody>
                  <a:tcPr/>
                </a:tc>
                <a:tc>
                  <a:txBody>
                    <a:bodyPr/>
                    <a:lstStyle/>
                    <a:p>
                      <a:pPr algn="ctr"/>
                      <a:r>
                        <a:rPr lang="en-GB" b="1" dirty="0" smtClean="0"/>
                        <a:t>Deindividuation</a:t>
                      </a:r>
                      <a:endParaRPr lang="en-GB" b="1" dirty="0"/>
                    </a:p>
                  </a:txBody>
                  <a:tcPr anchor="ctr"/>
                </a:tc>
                <a:tc>
                  <a:txBody>
                    <a:bodyPr/>
                    <a:lstStyle/>
                    <a:p>
                      <a:endParaRPr lang="en-GB" dirty="0"/>
                    </a:p>
                  </a:txBody>
                  <a:tcPr/>
                </a:tc>
                <a:extLst>
                  <a:ext uri="{0D108BD9-81ED-4DB2-BD59-A6C34878D82A}">
                    <a16:rowId xmlns:a16="http://schemas.microsoft.com/office/drawing/2014/main" val="2019846417"/>
                  </a:ext>
                </a:extLst>
              </a:tr>
              <a:tr h="1124476">
                <a:tc>
                  <a:txBody>
                    <a:bodyPr/>
                    <a:lstStyle/>
                    <a:p>
                      <a:endParaRPr lang="en-GB"/>
                    </a:p>
                  </a:txBody>
                  <a:tcPr/>
                </a:tc>
                <a:tc>
                  <a:txBody>
                    <a:bodyPr/>
                    <a:lstStyle/>
                    <a:p>
                      <a:pPr algn="ctr"/>
                      <a:r>
                        <a:rPr lang="en-GB" b="1" dirty="0" smtClean="0"/>
                        <a:t>Bystander effect</a:t>
                      </a:r>
                      <a:endParaRPr lang="en-GB" b="1" dirty="0"/>
                    </a:p>
                  </a:txBody>
                  <a:tcPr anchor="ctr"/>
                </a:tc>
                <a:tc>
                  <a:txBody>
                    <a:bodyPr/>
                    <a:lstStyle/>
                    <a:p>
                      <a:endParaRPr lang="en-GB" dirty="0"/>
                    </a:p>
                  </a:txBody>
                  <a:tcPr/>
                </a:tc>
                <a:extLst>
                  <a:ext uri="{0D108BD9-81ED-4DB2-BD59-A6C34878D82A}">
                    <a16:rowId xmlns:a16="http://schemas.microsoft.com/office/drawing/2014/main" val="422016665"/>
                  </a:ext>
                </a:extLst>
              </a:tr>
            </a:tbl>
          </a:graphicData>
        </a:graphic>
      </p:graphicFrame>
      <p:sp>
        <p:nvSpPr>
          <p:cNvPr id="3" name="Left Arrow 2"/>
          <p:cNvSpPr/>
          <p:nvPr/>
        </p:nvSpPr>
        <p:spPr>
          <a:xfrm>
            <a:off x="4349931" y="2573383"/>
            <a:ext cx="849086" cy="222068"/>
          </a:xfrm>
          <a:prstGeom prst="lef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p:cNvPicPr>
            <a:picLocks noChangeAspect="1"/>
          </p:cNvPicPr>
          <p:nvPr/>
        </p:nvPicPr>
        <p:blipFill>
          <a:blip r:embed="rId2"/>
          <a:stretch>
            <a:fillRect/>
          </a:stretch>
        </p:blipFill>
        <p:spPr>
          <a:xfrm>
            <a:off x="4349931" y="3702872"/>
            <a:ext cx="865707" cy="262151"/>
          </a:xfrm>
          <a:prstGeom prst="rect">
            <a:avLst/>
          </a:prstGeom>
        </p:spPr>
      </p:pic>
      <p:pic>
        <p:nvPicPr>
          <p:cNvPr id="9" name="Picture 8"/>
          <p:cNvPicPr>
            <a:picLocks noChangeAspect="1"/>
          </p:cNvPicPr>
          <p:nvPr/>
        </p:nvPicPr>
        <p:blipFill>
          <a:blip r:embed="rId2"/>
          <a:stretch>
            <a:fillRect/>
          </a:stretch>
        </p:blipFill>
        <p:spPr>
          <a:xfrm>
            <a:off x="4349931" y="4797411"/>
            <a:ext cx="865707" cy="262151"/>
          </a:xfrm>
          <a:prstGeom prst="rect">
            <a:avLst/>
          </a:prstGeom>
        </p:spPr>
      </p:pic>
      <p:pic>
        <p:nvPicPr>
          <p:cNvPr id="10" name="Picture 9"/>
          <p:cNvPicPr>
            <a:picLocks noChangeAspect="1"/>
          </p:cNvPicPr>
          <p:nvPr/>
        </p:nvPicPr>
        <p:blipFill>
          <a:blip r:embed="rId2"/>
          <a:stretch>
            <a:fillRect/>
          </a:stretch>
        </p:blipFill>
        <p:spPr>
          <a:xfrm>
            <a:off x="4333310" y="5891950"/>
            <a:ext cx="865707" cy="262151"/>
          </a:xfrm>
          <a:prstGeom prst="rect">
            <a:avLst/>
          </a:prstGeom>
        </p:spPr>
      </p:pic>
      <p:pic>
        <p:nvPicPr>
          <p:cNvPr id="11" name="Picture 10"/>
          <p:cNvPicPr>
            <a:picLocks noChangeAspect="1"/>
          </p:cNvPicPr>
          <p:nvPr/>
        </p:nvPicPr>
        <p:blipFill>
          <a:blip r:embed="rId2"/>
          <a:stretch>
            <a:fillRect/>
          </a:stretch>
        </p:blipFill>
        <p:spPr>
          <a:xfrm rot="10800000">
            <a:off x="6986847" y="2553341"/>
            <a:ext cx="865707" cy="262151"/>
          </a:xfrm>
          <a:prstGeom prst="rect">
            <a:avLst/>
          </a:prstGeom>
        </p:spPr>
      </p:pic>
      <p:pic>
        <p:nvPicPr>
          <p:cNvPr id="12" name="Picture 11"/>
          <p:cNvPicPr>
            <a:picLocks noChangeAspect="1"/>
          </p:cNvPicPr>
          <p:nvPr/>
        </p:nvPicPr>
        <p:blipFill>
          <a:blip r:embed="rId3"/>
          <a:stretch>
            <a:fillRect/>
          </a:stretch>
        </p:blipFill>
        <p:spPr>
          <a:xfrm>
            <a:off x="6956369" y="3670820"/>
            <a:ext cx="865707" cy="262151"/>
          </a:xfrm>
          <a:prstGeom prst="rect">
            <a:avLst/>
          </a:prstGeom>
        </p:spPr>
      </p:pic>
      <p:pic>
        <p:nvPicPr>
          <p:cNvPr id="13" name="Picture 12"/>
          <p:cNvPicPr>
            <a:picLocks noChangeAspect="1"/>
          </p:cNvPicPr>
          <p:nvPr/>
        </p:nvPicPr>
        <p:blipFill>
          <a:blip r:embed="rId3"/>
          <a:stretch>
            <a:fillRect/>
          </a:stretch>
        </p:blipFill>
        <p:spPr>
          <a:xfrm>
            <a:off x="7017328" y="4797411"/>
            <a:ext cx="865707" cy="262151"/>
          </a:xfrm>
          <a:prstGeom prst="rect">
            <a:avLst/>
          </a:prstGeom>
        </p:spPr>
      </p:pic>
      <p:pic>
        <p:nvPicPr>
          <p:cNvPr id="14" name="Picture 13"/>
          <p:cNvPicPr>
            <a:picLocks noChangeAspect="1"/>
          </p:cNvPicPr>
          <p:nvPr/>
        </p:nvPicPr>
        <p:blipFill>
          <a:blip r:embed="rId3"/>
          <a:stretch>
            <a:fillRect/>
          </a:stretch>
        </p:blipFill>
        <p:spPr>
          <a:xfrm>
            <a:off x="6956369" y="5924002"/>
            <a:ext cx="865707" cy="262151"/>
          </a:xfrm>
          <a:prstGeom prst="rect">
            <a:avLst/>
          </a:prstGeom>
        </p:spPr>
      </p:pic>
    </p:spTree>
    <p:extLst>
      <p:ext uri="{BB962C8B-B14F-4D97-AF65-F5344CB8AC3E}">
        <p14:creationId xmlns:p14="http://schemas.microsoft.com/office/powerpoint/2010/main" val="15367329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238665" y="5138502"/>
            <a:ext cx="1453294" cy="1438761"/>
          </a:xfrm>
          <a:prstGeom prst="rect">
            <a:avLst/>
          </a:prstGeom>
        </p:spPr>
      </p:pic>
      <p:sp>
        <p:nvSpPr>
          <p:cNvPr id="8" name="Rectangle 7"/>
          <p:cNvSpPr/>
          <p:nvPr/>
        </p:nvSpPr>
        <p:spPr>
          <a:xfrm>
            <a:off x="6878472" y="265112"/>
            <a:ext cx="5024769" cy="63121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117892" y="256674"/>
            <a:ext cx="6310204" cy="63205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4"/>
          <p:cNvSpPr>
            <a:spLocks noGrp="1"/>
          </p:cNvSpPr>
          <p:nvPr>
            <p:ph idx="1"/>
          </p:nvPr>
        </p:nvSpPr>
        <p:spPr>
          <a:xfrm>
            <a:off x="7014949" y="361155"/>
            <a:ext cx="4888292" cy="6216108"/>
          </a:xfrm>
        </p:spPr>
        <p:txBody>
          <a:bodyPr>
            <a:normAutofit/>
          </a:bodyPr>
          <a:lstStyle/>
          <a:p>
            <a:pPr marL="0" indent="0">
              <a:buNone/>
            </a:pPr>
            <a:r>
              <a:rPr lang="en-GB" sz="2400" b="1" dirty="0" smtClean="0"/>
              <a:t>Exam tip</a:t>
            </a:r>
          </a:p>
          <a:p>
            <a:pPr marL="0" indent="0">
              <a:buNone/>
            </a:pPr>
            <a:r>
              <a:rPr lang="en-GB" sz="2400" b="1" dirty="0" smtClean="0"/>
              <a:t>‘Assess’ </a:t>
            </a:r>
            <a:r>
              <a:rPr lang="en-GB" sz="2400" dirty="0" smtClean="0"/>
              <a:t>questions require extended writing, featuring full sentences and paragraphs to clearly separate out your ideas.  </a:t>
            </a:r>
          </a:p>
          <a:p>
            <a:pPr marL="0" indent="0">
              <a:buNone/>
            </a:pPr>
            <a:endParaRPr lang="en-GB" sz="2400" dirty="0"/>
          </a:p>
          <a:p>
            <a:pPr marL="0" indent="0">
              <a:buNone/>
            </a:pPr>
            <a:r>
              <a:rPr lang="en-GB" sz="2400" dirty="0" smtClean="0"/>
              <a:t>You should plan your answer before you start to make sure you do not leave out something important when you are writing.</a:t>
            </a:r>
            <a:endParaRPr lang="en-GB" sz="2400" b="1" dirty="0" smtClean="0"/>
          </a:p>
        </p:txBody>
      </p:sp>
      <p:sp>
        <p:nvSpPr>
          <p:cNvPr id="6" name="Text Placeholder 5"/>
          <p:cNvSpPr>
            <a:spLocks noGrp="1"/>
          </p:cNvSpPr>
          <p:nvPr>
            <p:ph type="body" sz="half" idx="2"/>
          </p:nvPr>
        </p:nvSpPr>
        <p:spPr>
          <a:xfrm>
            <a:off x="187283" y="464024"/>
            <a:ext cx="6022448" cy="6049071"/>
          </a:xfrm>
        </p:spPr>
        <p:txBody>
          <a:bodyPr>
            <a:noAutofit/>
          </a:bodyPr>
          <a:lstStyle/>
          <a:p>
            <a:r>
              <a:rPr lang="en-GB" sz="2800" b="1" u="sng" dirty="0" smtClean="0"/>
              <a:t>Exam – style question </a:t>
            </a:r>
            <a:endParaRPr lang="en-GB" sz="2400" dirty="0"/>
          </a:p>
          <a:p>
            <a:r>
              <a:rPr lang="en-US" sz="2400" b="1" dirty="0"/>
              <a:t>Assess how culture influences group behaviour. Use concepts, theory and research from social influence in your answer. (9 </a:t>
            </a:r>
            <a:r>
              <a:rPr lang="en-US" sz="2400" b="1" dirty="0" smtClean="0"/>
              <a:t>marks</a:t>
            </a:r>
            <a:r>
              <a:rPr lang="en-GB" sz="2400" b="1" dirty="0" smtClean="0"/>
              <a:t>) </a:t>
            </a:r>
          </a:p>
          <a:p>
            <a:endParaRPr lang="en-GB" sz="2400" b="1" dirty="0"/>
          </a:p>
          <a:p>
            <a:r>
              <a:rPr lang="en-GB" sz="2400" dirty="0" smtClean="0"/>
              <a:t>‘</a:t>
            </a:r>
            <a:r>
              <a:rPr lang="en-GB" sz="2000" dirty="0" smtClean="0"/>
              <a:t>Group behaviour’ is quite open and can refer to conformity, crowd behaviour and bystander effect, so there is plenty of scope to refer to different explanations and theories.  Remember to present an idea and where possible ‘assess’ the research evidence or concept described. </a:t>
            </a:r>
          </a:p>
          <a:p>
            <a:r>
              <a:rPr lang="en-GB" sz="2000" dirty="0" smtClean="0"/>
              <a:t>For this question, you will need to judge whether culture does actually have an influence on how we behave in groups, so a two-sided view would strengthen your answer.</a:t>
            </a:r>
          </a:p>
        </p:txBody>
      </p:sp>
    </p:spTree>
    <p:extLst>
      <p:ext uri="{BB962C8B-B14F-4D97-AF65-F5344CB8AC3E}">
        <p14:creationId xmlns:p14="http://schemas.microsoft.com/office/powerpoint/2010/main" val="2697506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841" y="176463"/>
            <a:ext cx="11566359" cy="6320590"/>
          </a:xfrm>
        </p:spPr>
        <p:txBody>
          <a:bodyPr/>
          <a:lstStyle/>
          <a:p>
            <a:pPr marL="0" indent="0">
              <a:buNone/>
            </a:pPr>
            <a:r>
              <a:rPr lang="en-US" dirty="0"/>
              <a:t>Assess </a:t>
            </a:r>
            <a:r>
              <a:rPr lang="en-US" dirty="0" smtClean="0"/>
              <a:t>how culture influences group behaviour. Use concepts, theory and research from social influence in your answer. (9 marks) </a:t>
            </a:r>
          </a:p>
          <a:p>
            <a:pPr marL="0" indent="0">
              <a:buNone/>
            </a:pPr>
            <a:endParaRPr lang="en-US" dirty="0"/>
          </a:p>
          <a:p>
            <a:pPr marL="0" indent="0">
              <a:buNone/>
            </a:pPr>
            <a:endParaRPr lang="en-GB" dirty="0"/>
          </a:p>
        </p:txBody>
      </p:sp>
      <p:sp>
        <p:nvSpPr>
          <p:cNvPr id="5" name="Rectangle 4"/>
          <p:cNvSpPr/>
          <p:nvPr/>
        </p:nvSpPr>
        <p:spPr>
          <a:xfrm>
            <a:off x="160421" y="176463"/>
            <a:ext cx="11855116" cy="64649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13032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430649751"/>
              </p:ext>
            </p:extLst>
          </p:nvPr>
        </p:nvGraphicFramePr>
        <p:xfrm>
          <a:off x="261665" y="194922"/>
          <a:ext cx="11573284" cy="6441010"/>
        </p:xfrm>
        <a:graphic>
          <a:graphicData uri="http://schemas.openxmlformats.org/drawingml/2006/table">
            <a:tbl>
              <a:tblPr firstRow="1" firstCol="1" bandRow="1"/>
              <a:tblGrid>
                <a:gridCol w="2847295">
                  <a:extLst>
                    <a:ext uri="{9D8B030D-6E8A-4147-A177-3AD203B41FA5}">
                      <a16:colId xmlns:a16="http://schemas.microsoft.com/office/drawing/2014/main" val="4009031048"/>
                    </a:ext>
                  </a:extLst>
                </a:gridCol>
                <a:gridCol w="8725989">
                  <a:extLst>
                    <a:ext uri="{9D8B030D-6E8A-4147-A177-3AD203B41FA5}">
                      <a16:colId xmlns:a16="http://schemas.microsoft.com/office/drawing/2014/main" val="4156556676"/>
                    </a:ext>
                  </a:extLst>
                </a:gridCol>
              </a:tblGrid>
              <a:tr h="429400">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Obedience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4690079"/>
                  </a:ext>
                </a:extLst>
              </a:tr>
              <a:tr h="429400">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Authority figure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3402280"/>
                  </a:ext>
                </a:extLst>
              </a:tr>
              <a:tr h="858802">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Conformity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58097"/>
                  </a:ext>
                </a:extLst>
              </a:tr>
              <a:tr h="429400">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Compliance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492075"/>
                  </a:ext>
                </a:extLst>
              </a:tr>
              <a:tr h="858802">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Normative social influence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0425146"/>
                  </a:ext>
                </a:extLst>
              </a:tr>
              <a:tr h="858802">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Internalisation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6626212"/>
                  </a:ext>
                </a:extLst>
              </a:tr>
              <a:tr h="858802">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Informational social influence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3612100"/>
                  </a:ext>
                </a:extLst>
              </a:tr>
              <a:tr h="429400">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Identification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1012108"/>
                  </a:ext>
                </a:extLst>
              </a:tr>
              <a:tr h="858802">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Deindividuation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9323484"/>
                  </a:ext>
                </a:extLst>
              </a:tr>
              <a:tr h="429400">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Bystander effect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6660594"/>
                  </a:ext>
                </a:extLst>
              </a:tr>
            </a:tbl>
          </a:graphicData>
        </a:graphic>
      </p:graphicFrame>
    </p:spTree>
    <p:extLst>
      <p:ext uri="{BB962C8B-B14F-4D97-AF65-F5344CB8AC3E}">
        <p14:creationId xmlns:p14="http://schemas.microsoft.com/office/powerpoint/2010/main" val="4186335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789446353"/>
              </p:ext>
            </p:extLst>
          </p:nvPr>
        </p:nvGraphicFramePr>
        <p:xfrm>
          <a:off x="287790" y="240824"/>
          <a:ext cx="11638599" cy="6408167"/>
        </p:xfrm>
        <a:graphic>
          <a:graphicData uri="http://schemas.openxmlformats.org/drawingml/2006/table">
            <a:tbl>
              <a:tblPr firstRow="1" firstCol="1" bandRow="1"/>
              <a:tblGrid>
                <a:gridCol w="2952145">
                  <a:extLst>
                    <a:ext uri="{9D8B030D-6E8A-4147-A177-3AD203B41FA5}">
                      <a16:colId xmlns:a16="http://schemas.microsoft.com/office/drawing/2014/main" val="2719901182"/>
                    </a:ext>
                  </a:extLst>
                </a:gridCol>
                <a:gridCol w="8686454">
                  <a:extLst>
                    <a:ext uri="{9D8B030D-6E8A-4147-A177-3AD203B41FA5}">
                      <a16:colId xmlns:a16="http://schemas.microsoft.com/office/drawing/2014/main" val="1071559583"/>
                    </a:ext>
                  </a:extLst>
                </a:gridCol>
              </a:tblGrid>
              <a:tr h="753902">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Situational factors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1159615"/>
                  </a:ext>
                </a:extLst>
              </a:tr>
              <a:tr h="753902">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Personality factors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7388392"/>
                  </a:ext>
                </a:extLst>
              </a:tr>
              <a:tr h="753902">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Diffusion of responsibility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5588446"/>
                  </a:ext>
                </a:extLst>
              </a:tr>
              <a:tr h="376951">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Pluralistic ignorance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8570037"/>
                  </a:ext>
                </a:extLst>
              </a:tr>
              <a:tr h="753902">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Confederate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330349"/>
                  </a:ext>
                </a:extLst>
              </a:tr>
              <a:tr h="376951">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Locus of control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9281945"/>
                  </a:ext>
                </a:extLst>
              </a:tr>
              <a:tr h="753902">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Internal locus of control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7621481"/>
                  </a:ext>
                </a:extLst>
              </a:tr>
              <a:tr h="753902">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External locus of control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4890799"/>
                  </a:ext>
                </a:extLst>
              </a:tr>
              <a:tr h="753902">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Blind obedience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6748137"/>
                  </a:ext>
                </a:extLst>
              </a:tr>
              <a:tr h="376951">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Anti-Semitic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8571094"/>
                  </a:ext>
                </a:extLst>
              </a:tr>
            </a:tbl>
          </a:graphicData>
        </a:graphic>
      </p:graphicFrame>
    </p:spTree>
    <p:extLst>
      <p:ext uri="{BB962C8B-B14F-4D97-AF65-F5344CB8AC3E}">
        <p14:creationId xmlns:p14="http://schemas.microsoft.com/office/powerpoint/2010/main" val="3873610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04059640"/>
              </p:ext>
            </p:extLst>
          </p:nvPr>
        </p:nvGraphicFramePr>
        <p:xfrm>
          <a:off x="235539" y="186940"/>
          <a:ext cx="11769227" cy="6462053"/>
        </p:xfrm>
        <a:graphic>
          <a:graphicData uri="http://schemas.openxmlformats.org/drawingml/2006/table">
            <a:tbl>
              <a:tblPr firstRow="1" firstCol="1" bandRow="1"/>
              <a:tblGrid>
                <a:gridCol w="2985279">
                  <a:extLst>
                    <a:ext uri="{9D8B030D-6E8A-4147-A177-3AD203B41FA5}">
                      <a16:colId xmlns:a16="http://schemas.microsoft.com/office/drawing/2014/main" val="3530093170"/>
                    </a:ext>
                  </a:extLst>
                </a:gridCol>
                <a:gridCol w="8783948">
                  <a:extLst>
                    <a:ext uri="{9D8B030D-6E8A-4147-A177-3AD203B41FA5}">
                      <a16:colId xmlns:a16="http://schemas.microsoft.com/office/drawing/2014/main" val="4187124149"/>
                    </a:ext>
                  </a:extLst>
                </a:gridCol>
              </a:tblGrid>
              <a:tr h="807757">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Momentum of compliance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58947"/>
                  </a:ext>
                </a:extLst>
              </a:tr>
              <a:tr h="807757">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Authoritarian personality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6145073"/>
                  </a:ext>
                </a:extLst>
              </a:tr>
              <a:tr h="403878">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F-Scale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5403440"/>
                  </a:ext>
                </a:extLst>
              </a:tr>
              <a:tr h="403878">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Prosocial behaviour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1405878"/>
                  </a:ext>
                </a:extLst>
              </a:tr>
              <a:tr h="403878">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Antisocial behaviour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3820990"/>
                  </a:ext>
                </a:extLst>
              </a:tr>
              <a:tr h="403878">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Field experiment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2010048"/>
                  </a:ext>
                </a:extLst>
              </a:tr>
              <a:tr h="403878">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Covert observation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1995953"/>
                  </a:ext>
                </a:extLst>
              </a:tr>
              <a:tr h="807757">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Ecological validity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5903779"/>
                  </a:ext>
                </a:extLst>
              </a:tr>
              <a:tr h="1211635">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Demand characteristics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6712967"/>
                  </a:ext>
                </a:extLst>
              </a:tr>
              <a:tr h="807757">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Generalisability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074386"/>
                  </a:ext>
                </a:extLst>
              </a:tr>
            </a:tbl>
          </a:graphicData>
        </a:graphic>
      </p:graphicFrame>
    </p:spTree>
    <p:extLst>
      <p:ext uri="{BB962C8B-B14F-4D97-AF65-F5344CB8AC3E}">
        <p14:creationId xmlns:p14="http://schemas.microsoft.com/office/powerpoint/2010/main" val="10498810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1541" y="3400926"/>
            <a:ext cx="11521490" cy="31763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smtClean="0">
                <a:solidFill>
                  <a:schemeClr val="tx1"/>
                </a:solidFill>
              </a:rPr>
              <a:t>Key terms that are RED or AMBER for me and I need to concentrate on memorising them accurately:</a:t>
            </a:r>
            <a:endParaRPr lang="en-GB" b="1" dirty="0">
              <a:solidFill>
                <a:schemeClr val="tx1"/>
              </a:solidFill>
            </a:endParaRPr>
          </a:p>
        </p:txBody>
      </p:sp>
      <p:pic>
        <p:nvPicPr>
          <p:cNvPr id="6" name="Picture 5"/>
          <p:cNvPicPr>
            <a:picLocks noChangeAspect="1"/>
          </p:cNvPicPr>
          <p:nvPr/>
        </p:nvPicPr>
        <p:blipFill>
          <a:blip r:embed="rId2"/>
          <a:stretch>
            <a:fillRect/>
          </a:stretch>
        </p:blipFill>
        <p:spPr>
          <a:xfrm>
            <a:off x="10194256" y="3588919"/>
            <a:ext cx="1628775" cy="280035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730168472"/>
              </p:ext>
            </p:extLst>
          </p:nvPr>
        </p:nvGraphicFramePr>
        <p:xfrm>
          <a:off x="196351" y="248195"/>
          <a:ext cx="11626680" cy="3076042"/>
        </p:xfrm>
        <a:graphic>
          <a:graphicData uri="http://schemas.openxmlformats.org/drawingml/2006/table">
            <a:tbl>
              <a:tblPr firstRow="1" firstCol="1" bandRow="1"/>
              <a:tblGrid>
                <a:gridCol w="2949122">
                  <a:extLst>
                    <a:ext uri="{9D8B030D-6E8A-4147-A177-3AD203B41FA5}">
                      <a16:colId xmlns:a16="http://schemas.microsoft.com/office/drawing/2014/main" val="3802147971"/>
                    </a:ext>
                  </a:extLst>
                </a:gridCol>
                <a:gridCol w="8677558">
                  <a:extLst>
                    <a:ext uri="{9D8B030D-6E8A-4147-A177-3AD203B41FA5}">
                      <a16:colId xmlns:a16="http://schemas.microsoft.com/office/drawing/2014/main" val="490403662"/>
                    </a:ext>
                  </a:extLst>
                </a:gridCol>
              </a:tblGrid>
              <a:tr h="744582">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Society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9144626"/>
                  </a:ext>
                </a:extLst>
              </a:tr>
              <a:tr h="342770">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Social issue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dirty="0" smtClean="0"/>
                    </a:p>
                    <a:p>
                      <a:endParaRPr lang="en-GB"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9506855"/>
                  </a:ext>
                </a:extLst>
              </a:tr>
              <a:tr h="342770">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Culture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dirty="0" smtClean="0"/>
                    </a:p>
                    <a:p>
                      <a:endParaRPr lang="en-GB"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9647140"/>
                  </a:ext>
                </a:extLst>
              </a:tr>
              <a:tr h="342770">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Individualistic culture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200" dirty="0" smtClean="0">
                        <a:effectLst/>
                        <a:latin typeface="Gill Sans MT" panose="020B0502020104020203" pitchFamily="34" charset="0"/>
                        <a:ea typeface="Calibri" panose="020F0502020204030204" pitchFamily="34" charset="0"/>
                        <a:cs typeface="Times New Roman" panose="02020603050405020304" pitchFamily="18" charset="0"/>
                      </a:endParaRPr>
                    </a:p>
                    <a:p>
                      <a:pPr>
                        <a:spcAft>
                          <a:spcPts val="0"/>
                        </a:spcAft>
                      </a:pPr>
                      <a:endParaRPr lang="en-GB" sz="1200" dirty="0" smtClean="0">
                        <a:effectLst/>
                        <a:latin typeface="Gill Sans MT" panose="020B0502020104020203" pitchFamily="34" charset="0"/>
                        <a:ea typeface="Calibri" panose="020F0502020204030204" pitchFamily="34" charset="0"/>
                        <a:cs typeface="Times New Roman" panose="02020603050405020304" pitchFamily="18" charset="0"/>
                      </a:endParaRPr>
                    </a:p>
                    <a:p>
                      <a:pPr>
                        <a:spcAft>
                          <a:spcPts val="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1898131"/>
                  </a:ext>
                </a:extLst>
              </a:tr>
              <a:tr h="685540">
                <a:tc>
                  <a:txBody>
                    <a:bodyPr/>
                    <a:lstStyle/>
                    <a:p>
                      <a:pPr>
                        <a:spcAft>
                          <a:spcPts val="0"/>
                        </a:spcAft>
                      </a:pPr>
                      <a:r>
                        <a:rPr lang="en-GB" sz="2000" dirty="0">
                          <a:effectLst/>
                          <a:latin typeface="Gill Sans MT" panose="020B0502020104020203" pitchFamily="34" charset="0"/>
                          <a:ea typeface="Calibri" panose="020F0502020204030204" pitchFamily="34" charset="0"/>
                          <a:cs typeface="Times New Roman" panose="02020603050405020304" pitchFamily="18" charset="0"/>
                        </a:rPr>
                        <a:t>Collectivist culture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2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5847886"/>
                  </a:ext>
                </a:extLst>
              </a:tr>
            </a:tbl>
          </a:graphicData>
        </a:graphic>
      </p:graphicFrame>
    </p:spTree>
    <p:extLst>
      <p:ext uri="{BB962C8B-B14F-4D97-AF65-F5344CB8AC3E}">
        <p14:creationId xmlns:p14="http://schemas.microsoft.com/office/powerpoint/2010/main" val="468061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944" y="1069863"/>
            <a:ext cx="2944089" cy="602342"/>
          </a:xfrm>
        </p:spPr>
        <p:txBody>
          <a:bodyPr>
            <a:normAutofit fontScale="90000"/>
          </a:bodyPr>
          <a:lstStyle/>
          <a:p>
            <a:r>
              <a:rPr lang="en-GB" b="1" dirty="0" smtClean="0"/>
              <a:t>Terms used in social influence research</a:t>
            </a:r>
            <a:endParaRPr lang="en-GB" b="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57027145"/>
              </p:ext>
            </p:extLst>
          </p:nvPr>
        </p:nvGraphicFramePr>
        <p:xfrm>
          <a:off x="3022467" y="172090"/>
          <a:ext cx="8969236" cy="6515316"/>
        </p:xfrm>
        <a:graphic>
          <a:graphicData uri="http://schemas.openxmlformats.org/drawingml/2006/table">
            <a:tbl>
              <a:tblPr firstRow="1" bandRow="1">
                <a:tableStyleId>{5940675A-B579-460E-94D1-54222C63F5DA}</a:tableStyleId>
              </a:tblPr>
              <a:tblGrid>
                <a:gridCol w="1792245">
                  <a:extLst>
                    <a:ext uri="{9D8B030D-6E8A-4147-A177-3AD203B41FA5}">
                      <a16:colId xmlns:a16="http://schemas.microsoft.com/office/drawing/2014/main" val="2360997732"/>
                    </a:ext>
                  </a:extLst>
                </a:gridCol>
                <a:gridCol w="7176991">
                  <a:extLst>
                    <a:ext uri="{9D8B030D-6E8A-4147-A177-3AD203B41FA5}">
                      <a16:colId xmlns:a16="http://schemas.microsoft.com/office/drawing/2014/main" val="659469271"/>
                    </a:ext>
                  </a:extLst>
                </a:gridCol>
              </a:tblGrid>
              <a:tr h="1034469">
                <a:tc>
                  <a:txBody>
                    <a:bodyPr/>
                    <a:lstStyle/>
                    <a:p>
                      <a:r>
                        <a:rPr lang="en-GB" dirty="0" smtClean="0"/>
                        <a:t>Obedience</a:t>
                      </a:r>
                      <a:endParaRPr lang="en-GB" dirty="0"/>
                    </a:p>
                  </a:txBody>
                  <a:tcPr/>
                </a:tc>
                <a:tc>
                  <a:txBody>
                    <a:bodyPr/>
                    <a:lstStyle/>
                    <a:p>
                      <a:endParaRPr lang="en-GB"/>
                    </a:p>
                  </a:txBody>
                  <a:tcPr/>
                </a:tc>
                <a:extLst>
                  <a:ext uri="{0D108BD9-81ED-4DB2-BD59-A6C34878D82A}">
                    <a16:rowId xmlns:a16="http://schemas.microsoft.com/office/drawing/2014/main" val="3648974456"/>
                  </a:ext>
                </a:extLst>
              </a:tr>
              <a:tr h="1034469">
                <a:tc>
                  <a:txBody>
                    <a:bodyPr/>
                    <a:lstStyle/>
                    <a:p>
                      <a:r>
                        <a:rPr lang="en-GB" dirty="0" smtClean="0"/>
                        <a:t>Conformity</a:t>
                      </a:r>
                      <a:endParaRPr lang="en-GB" dirty="0"/>
                    </a:p>
                  </a:txBody>
                  <a:tcPr/>
                </a:tc>
                <a:tc>
                  <a:txBody>
                    <a:bodyPr/>
                    <a:lstStyle/>
                    <a:p>
                      <a:endParaRPr lang="en-GB" dirty="0"/>
                    </a:p>
                  </a:txBody>
                  <a:tcPr/>
                </a:tc>
                <a:extLst>
                  <a:ext uri="{0D108BD9-81ED-4DB2-BD59-A6C34878D82A}">
                    <a16:rowId xmlns:a16="http://schemas.microsoft.com/office/drawing/2014/main" val="3148641209"/>
                  </a:ext>
                </a:extLst>
              </a:tr>
              <a:tr h="1136857">
                <a:tc>
                  <a:txBody>
                    <a:bodyPr/>
                    <a:lstStyle/>
                    <a:p>
                      <a:r>
                        <a:rPr lang="en-GB" dirty="0" smtClean="0"/>
                        <a:t>Compliance</a:t>
                      </a:r>
                      <a:r>
                        <a:rPr lang="en-GB" baseline="0" dirty="0" smtClean="0"/>
                        <a:t> explained by normative social influence</a:t>
                      </a:r>
                      <a:endParaRPr lang="en-GB" dirty="0"/>
                    </a:p>
                  </a:txBody>
                  <a:tcPr/>
                </a:tc>
                <a:tc>
                  <a:txBody>
                    <a:bodyPr/>
                    <a:lstStyle/>
                    <a:p>
                      <a:endParaRPr lang="en-GB" dirty="0"/>
                    </a:p>
                  </a:txBody>
                  <a:tcPr/>
                </a:tc>
                <a:extLst>
                  <a:ext uri="{0D108BD9-81ED-4DB2-BD59-A6C34878D82A}">
                    <a16:rowId xmlns:a16="http://schemas.microsoft.com/office/drawing/2014/main" val="4087121070"/>
                  </a:ext>
                </a:extLst>
              </a:tr>
              <a:tr h="1136857">
                <a:tc>
                  <a:txBody>
                    <a:bodyPr/>
                    <a:lstStyle/>
                    <a:p>
                      <a:r>
                        <a:rPr lang="en-GB" dirty="0" smtClean="0"/>
                        <a:t>Internalisation</a:t>
                      </a:r>
                      <a:r>
                        <a:rPr lang="en-GB" baseline="0" dirty="0" smtClean="0"/>
                        <a:t> explained by informational social influence</a:t>
                      </a:r>
                      <a:endParaRPr lang="en-GB" dirty="0"/>
                    </a:p>
                  </a:txBody>
                  <a:tcPr/>
                </a:tc>
                <a:tc>
                  <a:txBody>
                    <a:bodyPr/>
                    <a:lstStyle/>
                    <a:p>
                      <a:endParaRPr lang="en-GB" dirty="0"/>
                    </a:p>
                  </a:txBody>
                  <a:tcPr/>
                </a:tc>
                <a:extLst>
                  <a:ext uri="{0D108BD9-81ED-4DB2-BD59-A6C34878D82A}">
                    <a16:rowId xmlns:a16="http://schemas.microsoft.com/office/drawing/2014/main" val="2275524997"/>
                  </a:ext>
                </a:extLst>
              </a:tr>
              <a:tr h="1034469">
                <a:tc>
                  <a:txBody>
                    <a:bodyPr/>
                    <a:lstStyle/>
                    <a:p>
                      <a:r>
                        <a:rPr lang="en-GB" dirty="0" smtClean="0"/>
                        <a:t>Identification</a:t>
                      </a:r>
                      <a:endParaRPr lang="en-GB" dirty="0"/>
                    </a:p>
                  </a:txBody>
                  <a:tcPr/>
                </a:tc>
                <a:tc>
                  <a:txBody>
                    <a:bodyPr/>
                    <a:lstStyle/>
                    <a:p>
                      <a:endParaRPr lang="en-GB" dirty="0"/>
                    </a:p>
                  </a:txBody>
                  <a:tcPr/>
                </a:tc>
                <a:extLst>
                  <a:ext uri="{0D108BD9-81ED-4DB2-BD59-A6C34878D82A}">
                    <a16:rowId xmlns:a16="http://schemas.microsoft.com/office/drawing/2014/main" val="3650153721"/>
                  </a:ext>
                </a:extLst>
              </a:tr>
              <a:tr h="1034469">
                <a:tc>
                  <a:txBody>
                    <a:bodyPr/>
                    <a:lstStyle/>
                    <a:p>
                      <a:r>
                        <a:rPr lang="en-GB" dirty="0" smtClean="0"/>
                        <a:t>Deindividuation</a:t>
                      </a:r>
                      <a:endParaRPr lang="en-GB" dirty="0"/>
                    </a:p>
                  </a:txBody>
                  <a:tcPr/>
                </a:tc>
                <a:tc>
                  <a:txBody>
                    <a:bodyPr/>
                    <a:lstStyle/>
                    <a:p>
                      <a:endParaRPr lang="en-GB" dirty="0"/>
                    </a:p>
                  </a:txBody>
                  <a:tcPr/>
                </a:tc>
                <a:extLst>
                  <a:ext uri="{0D108BD9-81ED-4DB2-BD59-A6C34878D82A}">
                    <a16:rowId xmlns:a16="http://schemas.microsoft.com/office/drawing/2014/main" val="1144701939"/>
                  </a:ext>
                </a:extLst>
              </a:tr>
            </a:tbl>
          </a:graphicData>
        </a:graphic>
      </p:graphicFrame>
      <p:sp>
        <p:nvSpPr>
          <p:cNvPr id="4" name="Text Placeholder 3"/>
          <p:cNvSpPr>
            <a:spLocks noGrp="1"/>
          </p:cNvSpPr>
          <p:nvPr>
            <p:ph type="body" sz="half" idx="2"/>
          </p:nvPr>
        </p:nvSpPr>
        <p:spPr>
          <a:xfrm>
            <a:off x="258783" y="2783318"/>
            <a:ext cx="2481943" cy="5291136"/>
          </a:xfrm>
        </p:spPr>
        <p:txBody>
          <a:bodyPr>
            <a:normAutofit/>
          </a:bodyPr>
          <a:lstStyle/>
          <a:p>
            <a:r>
              <a:rPr lang="en-GB" b="1" dirty="0" smtClean="0"/>
              <a:t>Key terms</a:t>
            </a:r>
            <a:r>
              <a:rPr lang="en-GB" b="1" dirty="0" smtClean="0"/>
              <a:t>:</a:t>
            </a:r>
          </a:p>
          <a:p>
            <a:r>
              <a:rPr lang="en-GB" b="1" dirty="0" smtClean="0"/>
              <a:t>Obedience</a:t>
            </a:r>
          </a:p>
          <a:p>
            <a:r>
              <a:rPr lang="en-GB" b="1" dirty="0" smtClean="0"/>
              <a:t>Authority figure</a:t>
            </a:r>
          </a:p>
          <a:p>
            <a:r>
              <a:rPr lang="en-GB" b="1" dirty="0" smtClean="0"/>
              <a:t>Conformity</a:t>
            </a:r>
          </a:p>
          <a:p>
            <a:r>
              <a:rPr lang="en-GB" b="1" dirty="0" smtClean="0"/>
              <a:t>Compliance</a:t>
            </a:r>
          </a:p>
          <a:p>
            <a:r>
              <a:rPr lang="en-GB" b="1" dirty="0" smtClean="0"/>
              <a:t>Normative social influence</a:t>
            </a:r>
          </a:p>
          <a:p>
            <a:r>
              <a:rPr lang="en-GB" b="1" dirty="0" smtClean="0"/>
              <a:t>Internalisation</a:t>
            </a:r>
          </a:p>
          <a:p>
            <a:r>
              <a:rPr lang="en-GB" b="1" dirty="0" smtClean="0"/>
              <a:t>Informational social influence</a:t>
            </a:r>
          </a:p>
          <a:p>
            <a:r>
              <a:rPr lang="en-GB" b="1" dirty="0" smtClean="0"/>
              <a:t>Identification</a:t>
            </a:r>
          </a:p>
          <a:p>
            <a:r>
              <a:rPr lang="en-GB" b="1" dirty="0" smtClean="0"/>
              <a:t>Deindividuation</a:t>
            </a:r>
          </a:p>
          <a:p>
            <a:endParaRPr lang="en-GB" b="1" dirty="0" smtClean="0"/>
          </a:p>
        </p:txBody>
      </p:sp>
      <p:sp>
        <p:nvSpPr>
          <p:cNvPr id="6" name="Rounded Rectangle 5"/>
          <p:cNvSpPr/>
          <p:nvPr/>
        </p:nvSpPr>
        <p:spPr>
          <a:xfrm>
            <a:off x="86494" y="182880"/>
            <a:ext cx="2826523" cy="20116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195944" y="2652078"/>
            <a:ext cx="2481942" cy="38401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277440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8745454" y="5999747"/>
            <a:ext cx="2981325" cy="858253"/>
          </a:xfrm>
          <a:prstGeom prst="rect">
            <a:avLst/>
          </a:prstGeom>
        </p:spPr>
      </p:pic>
      <p:sp>
        <p:nvSpPr>
          <p:cNvPr id="5" name="Rounded Rectangle 4"/>
          <p:cNvSpPr/>
          <p:nvPr/>
        </p:nvSpPr>
        <p:spPr>
          <a:xfrm>
            <a:off x="368968" y="240632"/>
            <a:ext cx="11470106" cy="641684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08888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22960" y="549049"/>
            <a:ext cx="4782729" cy="482917"/>
          </a:xfrm>
        </p:spPr>
        <p:txBody>
          <a:bodyPr/>
          <a:lstStyle/>
          <a:p>
            <a:r>
              <a:rPr lang="en-GB" dirty="0" smtClean="0"/>
              <a:t>Apply it</a:t>
            </a:r>
            <a:endParaRPr lang="en-GB" dirty="0"/>
          </a:p>
        </p:txBody>
      </p:sp>
      <p:sp>
        <p:nvSpPr>
          <p:cNvPr id="7" name="Content Placeholder 6"/>
          <p:cNvSpPr>
            <a:spLocks noGrp="1"/>
          </p:cNvSpPr>
          <p:nvPr>
            <p:ph sz="half" idx="2"/>
          </p:nvPr>
        </p:nvSpPr>
        <p:spPr>
          <a:xfrm>
            <a:off x="378823" y="1031966"/>
            <a:ext cx="5226865" cy="4025583"/>
          </a:xfrm>
        </p:spPr>
        <p:txBody>
          <a:bodyPr>
            <a:normAutofit/>
          </a:bodyPr>
          <a:lstStyle/>
          <a:p>
            <a:pPr marL="0" indent="0">
              <a:buNone/>
            </a:pPr>
            <a:r>
              <a:rPr lang="en-GB" sz="1600" dirty="0" smtClean="0"/>
              <a:t>A group of friends were shown images of how our meat is produced in school.  Some did not like the way mea</a:t>
            </a:r>
            <a:r>
              <a:rPr lang="en-GB" sz="1600" dirty="0" smtClean="0"/>
              <a:t>t is produced and thought meat processing was unkind to animals. As a result, Olwyn and her friends decided to become vegetarian.  Amanda went along with her friends and became a vegetarian, too, but secretly she still wanted to eat meant.</a:t>
            </a:r>
          </a:p>
          <a:p>
            <a:pPr marL="0" indent="0">
              <a:buNone/>
            </a:pPr>
            <a:r>
              <a:rPr lang="en-GB" sz="1600" b="1" dirty="0" smtClean="0"/>
              <a:t>Using your knowledge of types of conformity, explain Olwyn and Amanda’s behaviour. (3 marks)</a:t>
            </a:r>
            <a:endParaRPr lang="en-GB" sz="1600" b="1" dirty="0"/>
          </a:p>
        </p:txBody>
      </p:sp>
      <p:sp>
        <p:nvSpPr>
          <p:cNvPr id="8" name="Text Placeholder 7"/>
          <p:cNvSpPr>
            <a:spLocks noGrp="1"/>
          </p:cNvSpPr>
          <p:nvPr>
            <p:ph type="body" sz="quarter" idx="3"/>
          </p:nvPr>
        </p:nvSpPr>
        <p:spPr>
          <a:xfrm>
            <a:off x="6622143" y="549049"/>
            <a:ext cx="5183188" cy="482917"/>
          </a:xfrm>
        </p:spPr>
        <p:txBody>
          <a:bodyPr/>
          <a:lstStyle/>
          <a:p>
            <a:r>
              <a:rPr lang="en-GB" dirty="0" smtClean="0"/>
              <a:t>Apply it</a:t>
            </a:r>
            <a:endParaRPr lang="en-GB" dirty="0"/>
          </a:p>
        </p:txBody>
      </p:sp>
      <p:sp>
        <p:nvSpPr>
          <p:cNvPr id="9" name="Content Placeholder 8"/>
          <p:cNvSpPr>
            <a:spLocks noGrp="1"/>
          </p:cNvSpPr>
          <p:nvPr>
            <p:ph sz="quarter" idx="4"/>
          </p:nvPr>
        </p:nvSpPr>
        <p:spPr>
          <a:xfrm>
            <a:off x="6429035" y="1031966"/>
            <a:ext cx="5183188" cy="705394"/>
          </a:xfrm>
        </p:spPr>
        <p:txBody>
          <a:bodyPr>
            <a:normAutofit/>
          </a:bodyPr>
          <a:lstStyle/>
          <a:p>
            <a:pPr marL="0" indent="0">
              <a:buNone/>
            </a:pPr>
            <a:r>
              <a:rPr lang="en-GB" sz="2000" dirty="0" smtClean="0"/>
              <a:t>Complete the table with the correct term for each description. </a:t>
            </a:r>
            <a:r>
              <a:rPr lang="en-GB" sz="2000" b="1" dirty="0" smtClean="0"/>
              <a:t>(3 marks)</a:t>
            </a:r>
            <a:endParaRPr lang="en-GB" sz="2000" b="1" dirty="0"/>
          </a:p>
        </p:txBody>
      </p:sp>
      <p:sp>
        <p:nvSpPr>
          <p:cNvPr id="10" name="Rounded Rectangle 9"/>
          <p:cNvSpPr/>
          <p:nvPr/>
        </p:nvSpPr>
        <p:spPr>
          <a:xfrm>
            <a:off x="203200" y="549049"/>
            <a:ext cx="5573486" cy="595335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ounded Rectangle 10"/>
          <p:cNvSpPr/>
          <p:nvPr/>
        </p:nvSpPr>
        <p:spPr>
          <a:xfrm>
            <a:off x="6125029" y="549049"/>
            <a:ext cx="5791200" cy="595335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p:cNvGraphicFramePr>
            <a:graphicFrameLocks noGrp="1"/>
          </p:cNvGraphicFramePr>
          <p:nvPr>
            <p:extLst>
              <p:ext uri="{D42A27DB-BD31-4B8C-83A1-F6EECF244321}">
                <p14:modId xmlns:p14="http://schemas.microsoft.com/office/powerpoint/2010/main" val="406708511"/>
              </p:ext>
            </p:extLst>
          </p:nvPr>
        </p:nvGraphicFramePr>
        <p:xfrm>
          <a:off x="6463938" y="1841050"/>
          <a:ext cx="5113382" cy="4213935"/>
        </p:xfrm>
        <a:graphic>
          <a:graphicData uri="http://schemas.openxmlformats.org/drawingml/2006/table">
            <a:tbl>
              <a:tblPr firstRow="1" bandRow="1">
                <a:tableStyleId>{5940675A-B579-460E-94D1-54222C63F5DA}</a:tableStyleId>
              </a:tblPr>
              <a:tblGrid>
                <a:gridCol w="3419053">
                  <a:extLst>
                    <a:ext uri="{9D8B030D-6E8A-4147-A177-3AD203B41FA5}">
                      <a16:colId xmlns:a16="http://schemas.microsoft.com/office/drawing/2014/main" val="2151807256"/>
                    </a:ext>
                  </a:extLst>
                </a:gridCol>
                <a:gridCol w="1694329">
                  <a:extLst>
                    <a:ext uri="{9D8B030D-6E8A-4147-A177-3AD203B41FA5}">
                      <a16:colId xmlns:a16="http://schemas.microsoft.com/office/drawing/2014/main" val="367464200"/>
                    </a:ext>
                  </a:extLst>
                </a:gridCol>
              </a:tblGrid>
              <a:tr h="373455">
                <a:tc>
                  <a:txBody>
                    <a:bodyPr/>
                    <a:lstStyle/>
                    <a:p>
                      <a:r>
                        <a:rPr lang="en-GB" dirty="0" smtClean="0"/>
                        <a:t>Description</a:t>
                      </a:r>
                      <a:endParaRPr lang="en-GB" dirty="0"/>
                    </a:p>
                  </a:txBody>
                  <a:tcPr/>
                </a:tc>
                <a:tc>
                  <a:txBody>
                    <a:bodyPr/>
                    <a:lstStyle/>
                    <a:p>
                      <a:r>
                        <a:rPr lang="en-GB" dirty="0" smtClean="0"/>
                        <a:t>Term</a:t>
                      </a:r>
                      <a:endParaRPr lang="en-GB" dirty="0"/>
                    </a:p>
                  </a:txBody>
                  <a:tcPr/>
                </a:tc>
                <a:extLst>
                  <a:ext uri="{0D108BD9-81ED-4DB2-BD59-A6C34878D82A}">
                    <a16:rowId xmlns:a16="http://schemas.microsoft.com/office/drawing/2014/main" val="3090613088"/>
                  </a:ext>
                </a:extLst>
              </a:tr>
              <a:tr h="373455">
                <a:tc>
                  <a:txBody>
                    <a:bodyPr/>
                    <a:lstStyle/>
                    <a:p>
                      <a:r>
                        <a:rPr lang="en-GB" dirty="0" smtClean="0"/>
                        <a:t>Although Elliot preferred classical music, he</a:t>
                      </a:r>
                      <a:r>
                        <a:rPr lang="en-GB" baseline="0" dirty="0" smtClean="0"/>
                        <a:t> listened to pop music with his friends because they liked it.</a:t>
                      </a:r>
                      <a:endParaRPr lang="en-GB" dirty="0"/>
                    </a:p>
                  </a:txBody>
                  <a:tcPr/>
                </a:tc>
                <a:tc>
                  <a:txBody>
                    <a:bodyPr/>
                    <a:lstStyle/>
                    <a:p>
                      <a:endParaRPr lang="en-GB"/>
                    </a:p>
                  </a:txBody>
                  <a:tcPr/>
                </a:tc>
                <a:extLst>
                  <a:ext uri="{0D108BD9-81ED-4DB2-BD59-A6C34878D82A}">
                    <a16:rowId xmlns:a16="http://schemas.microsoft.com/office/drawing/2014/main" val="1298515174"/>
                  </a:ext>
                </a:extLst>
              </a:tr>
              <a:tr h="373455">
                <a:tc>
                  <a:txBody>
                    <a:bodyPr/>
                    <a:lstStyle/>
                    <a:p>
                      <a:r>
                        <a:rPr lang="en-GB" dirty="0" smtClean="0"/>
                        <a:t>Louis</a:t>
                      </a:r>
                      <a:r>
                        <a:rPr lang="en-GB" baseline="0" dirty="0" smtClean="0"/>
                        <a:t> saw a person stumble and fall in the street. He thought they must be drunk so he did not stop to help.</a:t>
                      </a:r>
                      <a:endParaRPr lang="en-GB" dirty="0"/>
                    </a:p>
                  </a:txBody>
                  <a:tcPr/>
                </a:tc>
                <a:tc>
                  <a:txBody>
                    <a:bodyPr/>
                    <a:lstStyle/>
                    <a:p>
                      <a:endParaRPr lang="en-GB"/>
                    </a:p>
                  </a:txBody>
                  <a:tcPr/>
                </a:tc>
                <a:extLst>
                  <a:ext uri="{0D108BD9-81ED-4DB2-BD59-A6C34878D82A}">
                    <a16:rowId xmlns:a16="http://schemas.microsoft.com/office/drawing/2014/main" val="1592096543"/>
                  </a:ext>
                </a:extLst>
              </a:tr>
              <a:tr h="373455">
                <a:tc>
                  <a:txBody>
                    <a:bodyPr/>
                    <a:lstStyle/>
                    <a:p>
                      <a:r>
                        <a:rPr lang="en-GB" dirty="0" smtClean="0"/>
                        <a:t>When Carolyn put on her police uniform for work she could not be her usual silly and fun-loving self because she was expected to act as a police officer would.</a:t>
                      </a:r>
                      <a:endParaRPr lang="en-GB" dirty="0"/>
                    </a:p>
                  </a:txBody>
                  <a:tcPr/>
                </a:tc>
                <a:tc>
                  <a:txBody>
                    <a:bodyPr/>
                    <a:lstStyle/>
                    <a:p>
                      <a:endParaRPr lang="en-GB" dirty="0"/>
                    </a:p>
                  </a:txBody>
                  <a:tcPr/>
                </a:tc>
                <a:extLst>
                  <a:ext uri="{0D108BD9-81ED-4DB2-BD59-A6C34878D82A}">
                    <a16:rowId xmlns:a16="http://schemas.microsoft.com/office/drawing/2014/main" val="647637221"/>
                  </a:ext>
                </a:extLst>
              </a:tr>
            </a:tbl>
          </a:graphicData>
        </a:graphic>
      </p:graphicFrame>
    </p:spTree>
    <p:extLst>
      <p:ext uri="{BB962C8B-B14F-4D97-AF65-F5344CB8AC3E}">
        <p14:creationId xmlns:p14="http://schemas.microsoft.com/office/powerpoint/2010/main" val="1275908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331" y="125186"/>
            <a:ext cx="3932237" cy="654744"/>
          </a:xfrm>
        </p:spPr>
        <p:txBody>
          <a:bodyPr>
            <a:normAutofit/>
          </a:bodyPr>
          <a:lstStyle/>
          <a:p>
            <a:r>
              <a:rPr lang="en-GB" dirty="0" smtClean="0"/>
              <a:t>Bystander effect</a:t>
            </a:r>
            <a:endParaRPr lang="en-GB" dirty="0"/>
          </a:p>
        </p:txBody>
      </p:sp>
      <p:sp>
        <p:nvSpPr>
          <p:cNvPr id="7" name="Content Placeholder 6"/>
          <p:cNvSpPr>
            <a:spLocks noGrp="1"/>
          </p:cNvSpPr>
          <p:nvPr>
            <p:ph idx="1"/>
          </p:nvPr>
        </p:nvSpPr>
        <p:spPr>
          <a:xfrm>
            <a:off x="5520884" y="195943"/>
            <a:ext cx="6339422" cy="6422571"/>
          </a:xfrm>
        </p:spPr>
        <p:txBody>
          <a:bodyPr>
            <a:normAutofit/>
          </a:bodyPr>
          <a:lstStyle/>
          <a:p>
            <a:pPr marL="0" indent="0">
              <a:buNone/>
            </a:pPr>
            <a:r>
              <a:rPr lang="en-GB" sz="2400" dirty="0" smtClean="0"/>
              <a:t>In 1964, a young woman called Kitty Genovese was brutally murdered outside her New York apartment.  Although there were many witnesses to the event, none immediately stepped in to help her.  </a:t>
            </a:r>
          </a:p>
          <a:p>
            <a:pPr marL="0" indent="0">
              <a:buNone/>
            </a:pPr>
            <a:endParaRPr lang="en-GB" sz="2400" dirty="0"/>
          </a:p>
          <a:p>
            <a:pPr marL="0" indent="0">
              <a:buNone/>
            </a:pPr>
            <a:r>
              <a:rPr lang="en-GB" sz="2400" dirty="0" smtClean="0"/>
              <a:t>Psychologists </a:t>
            </a:r>
            <a:r>
              <a:rPr lang="en-GB" sz="2400" dirty="0" err="1" smtClean="0"/>
              <a:t>Bibb</a:t>
            </a:r>
            <a:r>
              <a:rPr lang="en-GB" sz="2400" dirty="0" smtClean="0"/>
              <a:t> </a:t>
            </a:r>
            <a:r>
              <a:rPr lang="en-GB" sz="2400" dirty="0" err="1" smtClean="0"/>
              <a:t>Latane</a:t>
            </a:r>
            <a:r>
              <a:rPr lang="en-GB" sz="2400" dirty="0" smtClean="0"/>
              <a:t> and </a:t>
            </a:r>
            <a:r>
              <a:rPr lang="en-GB" sz="2400" dirty="0" err="1" smtClean="0"/>
              <a:t>JohnDarley</a:t>
            </a:r>
            <a:r>
              <a:rPr lang="en-GB" sz="2400" dirty="0" smtClean="0"/>
              <a:t> explained this as </a:t>
            </a:r>
            <a:r>
              <a:rPr lang="en-GB" sz="2400" b="1" dirty="0" smtClean="0"/>
              <a:t>bystander effect </a:t>
            </a:r>
            <a:r>
              <a:rPr lang="en-GB" sz="2400" dirty="0" smtClean="0"/>
              <a:t>(sometimes cal</a:t>
            </a:r>
            <a:r>
              <a:rPr lang="en-GB" sz="2400" dirty="0" smtClean="0"/>
              <a:t>led bystander apathy) as people’s reluctance to help is because they believe others will help instead. We also look to others to see how to behave, so if no-one else is helping, we will not help either.</a:t>
            </a:r>
            <a:endParaRPr lang="en-GB" sz="2400" b="1" dirty="0"/>
          </a:p>
        </p:txBody>
      </p:sp>
      <p:sp>
        <p:nvSpPr>
          <p:cNvPr id="4" name="Text Placeholder 3"/>
          <p:cNvSpPr>
            <a:spLocks noGrp="1"/>
          </p:cNvSpPr>
          <p:nvPr>
            <p:ph type="body" sz="half" idx="2"/>
          </p:nvPr>
        </p:nvSpPr>
        <p:spPr>
          <a:xfrm>
            <a:off x="244703" y="1404257"/>
            <a:ext cx="3932237" cy="3811588"/>
          </a:xfrm>
        </p:spPr>
        <p:txBody>
          <a:bodyPr/>
          <a:lstStyle/>
          <a:p>
            <a:r>
              <a:rPr lang="en-GB" b="1" dirty="0" smtClean="0"/>
              <a:t>Key terms</a:t>
            </a:r>
            <a:r>
              <a:rPr lang="en-GB" b="1" dirty="0" smtClean="0"/>
              <a:t>:</a:t>
            </a:r>
          </a:p>
          <a:p>
            <a:r>
              <a:rPr lang="en-GB" b="1" dirty="0" smtClean="0"/>
              <a:t>Bystander effect</a:t>
            </a:r>
            <a:endParaRPr lang="en-GB" b="1" dirty="0" smtClean="0"/>
          </a:p>
        </p:txBody>
      </p:sp>
      <p:sp>
        <p:nvSpPr>
          <p:cNvPr id="5" name="Rounded Rectangle 4"/>
          <p:cNvSpPr/>
          <p:nvPr/>
        </p:nvSpPr>
        <p:spPr>
          <a:xfrm>
            <a:off x="244704" y="195943"/>
            <a:ext cx="3318768" cy="696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244702" y="1291772"/>
            <a:ext cx="2382384" cy="10076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5390256" y="125185"/>
            <a:ext cx="6613058" cy="66094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p:cNvPicPr>
            <a:picLocks noChangeAspect="1"/>
          </p:cNvPicPr>
          <p:nvPr/>
        </p:nvPicPr>
        <p:blipFill>
          <a:blip r:embed="rId2"/>
          <a:stretch>
            <a:fillRect/>
          </a:stretch>
        </p:blipFill>
        <p:spPr>
          <a:xfrm>
            <a:off x="205127" y="2509950"/>
            <a:ext cx="4378599" cy="2452015"/>
          </a:xfrm>
          <a:prstGeom prst="rect">
            <a:avLst/>
          </a:prstGeom>
        </p:spPr>
      </p:pic>
      <p:pic>
        <p:nvPicPr>
          <p:cNvPr id="10" name="Picture 9"/>
          <p:cNvPicPr>
            <a:picLocks noChangeAspect="1"/>
          </p:cNvPicPr>
          <p:nvPr/>
        </p:nvPicPr>
        <p:blipFill>
          <a:blip r:embed="rId3"/>
          <a:stretch>
            <a:fillRect/>
          </a:stretch>
        </p:blipFill>
        <p:spPr>
          <a:xfrm>
            <a:off x="921849" y="5172467"/>
            <a:ext cx="2857500" cy="1600200"/>
          </a:xfrm>
          <a:prstGeom prst="rect">
            <a:avLst/>
          </a:prstGeom>
        </p:spPr>
      </p:pic>
    </p:spTree>
    <p:extLst>
      <p:ext uri="{BB962C8B-B14F-4D97-AF65-F5344CB8AC3E}">
        <p14:creationId xmlns:p14="http://schemas.microsoft.com/office/powerpoint/2010/main" val="1190728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331" y="316890"/>
            <a:ext cx="3404018" cy="654744"/>
          </a:xfrm>
        </p:spPr>
        <p:txBody>
          <a:bodyPr>
            <a:normAutofit fontScale="90000"/>
          </a:bodyPr>
          <a:lstStyle/>
          <a:p>
            <a:r>
              <a:rPr lang="en-GB" dirty="0" smtClean="0"/>
              <a:t>Bystander intervention</a:t>
            </a:r>
            <a:endParaRPr lang="en-GB"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35249680"/>
              </p:ext>
            </p:extLst>
          </p:nvPr>
        </p:nvGraphicFramePr>
        <p:xfrm>
          <a:off x="3000193" y="125185"/>
          <a:ext cx="8939258" cy="6609444"/>
        </p:xfrm>
        <a:graphic>
          <a:graphicData uri="http://schemas.openxmlformats.org/drawingml/2006/table">
            <a:tbl>
              <a:tblPr firstRow="1" bandRow="1">
                <a:tableStyleId>{5940675A-B579-460E-94D1-54222C63F5DA}</a:tableStyleId>
              </a:tblPr>
              <a:tblGrid>
                <a:gridCol w="4469629">
                  <a:extLst>
                    <a:ext uri="{9D8B030D-6E8A-4147-A177-3AD203B41FA5}">
                      <a16:colId xmlns:a16="http://schemas.microsoft.com/office/drawing/2014/main" val="1975086347"/>
                    </a:ext>
                  </a:extLst>
                </a:gridCol>
                <a:gridCol w="4469629">
                  <a:extLst>
                    <a:ext uri="{9D8B030D-6E8A-4147-A177-3AD203B41FA5}">
                      <a16:colId xmlns:a16="http://schemas.microsoft.com/office/drawing/2014/main" val="3663267125"/>
                    </a:ext>
                  </a:extLst>
                </a:gridCol>
              </a:tblGrid>
              <a:tr h="797924">
                <a:tc>
                  <a:txBody>
                    <a:bodyPr/>
                    <a:lstStyle/>
                    <a:p>
                      <a:r>
                        <a:rPr lang="en-GB" b="1" dirty="0" smtClean="0"/>
                        <a:t>Situational</a:t>
                      </a:r>
                      <a:r>
                        <a:rPr lang="en-GB" b="1" baseline="0" dirty="0" smtClean="0"/>
                        <a:t> factors affecting bystander intervention</a:t>
                      </a:r>
                      <a:endParaRPr lang="en-GB" b="1" dirty="0"/>
                    </a:p>
                  </a:txBody>
                  <a:tcPr/>
                </a:tc>
                <a:tc>
                  <a:txBody>
                    <a:bodyPr/>
                    <a:lstStyle/>
                    <a:p>
                      <a:r>
                        <a:rPr lang="en-GB" b="1" dirty="0" smtClean="0"/>
                        <a:t>Personal factors affecting bystander intervention</a:t>
                      </a:r>
                      <a:endParaRPr lang="en-GB" b="1" dirty="0"/>
                    </a:p>
                  </a:txBody>
                  <a:tcPr/>
                </a:tc>
                <a:extLst>
                  <a:ext uri="{0D108BD9-81ED-4DB2-BD59-A6C34878D82A}">
                    <a16:rowId xmlns:a16="http://schemas.microsoft.com/office/drawing/2014/main" val="4126710"/>
                  </a:ext>
                </a:extLst>
              </a:tr>
              <a:tr h="1452880">
                <a:tc>
                  <a:txBody>
                    <a:bodyPr/>
                    <a:lstStyle/>
                    <a:p>
                      <a:r>
                        <a:rPr lang="en-GB" b="1" dirty="0" smtClean="0"/>
                        <a:t>Diffusion of responsibility..</a:t>
                      </a:r>
                      <a:endParaRPr lang="en-GB" b="1" dirty="0"/>
                    </a:p>
                  </a:txBody>
                  <a:tcPr/>
                </a:tc>
                <a:tc>
                  <a:txBody>
                    <a:bodyPr/>
                    <a:lstStyle/>
                    <a:p>
                      <a:r>
                        <a:rPr lang="en-GB" b="1" dirty="0" smtClean="0"/>
                        <a:t>Competence …</a:t>
                      </a:r>
                      <a:endParaRPr lang="en-GB" b="1" dirty="0"/>
                    </a:p>
                  </a:txBody>
                  <a:tcPr/>
                </a:tc>
                <a:extLst>
                  <a:ext uri="{0D108BD9-81ED-4DB2-BD59-A6C34878D82A}">
                    <a16:rowId xmlns:a16="http://schemas.microsoft.com/office/drawing/2014/main" val="783220549"/>
                  </a:ext>
                </a:extLst>
              </a:tr>
              <a:tr h="1452880">
                <a:tc>
                  <a:txBody>
                    <a:bodyPr/>
                    <a:lstStyle/>
                    <a:p>
                      <a:r>
                        <a:rPr lang="en-GB" b="1" dirty="0" smtClean="0"/>
                        <a:t>Noticing the event …</a:t>
                      </a:r>
                      <a:endParaRPr lang="en-GB" b="1" dirty="0"/>
                    </a:p>
                  </a:txBody>
                  <a:tcPr/>
                </a:tc>
                <a:tc>
                  <a:txBody>
                    <a:bodyPr/>
                    <a:lstStyle/>
                    <a:p>
                      <a:r>
                        <a:rPr lang="en-GB" b="1" dirty="0" smtClean="0"/>
                        <a:t>Mood …</a:t>
                      </a:r>
                      <a:endParaRPr lang="en-GB" b="1" dirty="0"/>
                    </a:p>
                  </a:txBody>
                  <a:tcPr/>
                </a:tc>
                <a:extLst>
                  <a:ext uri="{0D108BD9-81ED-4DB2-BD59-A6C34878D82A}">
                    <a16:rowId xmlns:a16="http://schemas.microsoft.com/office/drawing/2014/main" val="2577676874"/>
                  </a:ext>
                </a:extLst>
              </a:tr>
              <a:tr h="1452880">
                <a:tc>
                  <a:txBody>
                    <a:bodyPr/>
                    <a:lstStyle/>
                    <a:p>
                      <a:r>
                        <a:rPr lang="en-GB" b="1" dirty="0" smtClean="0"/>
                        <a:t>Pluralistic ignorance</a:t>
                      </a:r>
                      <a:r>
                        <a:rPr lang="en-GB" b="1" baseline="0" dirty="0" smtClean="0"/>
                        <a:t> …</a:t>
                      </a:r>
                      <a:endParaRPr lang="en-GB" b="1" dirty="0"/>
                    </a:p>
                  </a:txBody>
                  <a:tcPr/>
                </a:tc>
                <a:tc>
                  <a:txBody>
                    <a:bodyPr/>
                    <a:lstStyle/>
                    <a:p>
                      <a:r>
                        <a:rPr lang="en-GB" b="1" dirty="0" smtClean="0"/>
                        <a:t>Similarity …</a:t>
                      </a:r>
                      <a:endParaRPr lang="en-GB" b="1" dirty="0"/>
                    </a:p>
                  </a:txBody>
                  <a:tcPr/>
                </a:tc>
                <a:extLst>
                  <a:ext uri="{0D108BD9-81ED-4DB2-BD59-A6C34878D82A}">
                    <a16:rowId xmlns:a16="http://schemas.microsoft.com/office/drawing/2014/main" val="22129610"/>
                  </a:ext>
                </a:extLst>
              </a:tr>
              <a:tr h="1452880">
                <a:tc>
                  <a:txBody>
                    <a:bodyPr/>
                    <a:lstStyle/>
                    <a:p>
                      <a:r>
                        <a:rPr lang="en-GB" b="1" dirty="0" smtClean="0"/>
                        <a:t>Cost of</a:t>
                      </a:r>
                      <a:r>
                        <a:rPr lang="en-GB" b="1" baseline="0" dirty="0" smtClean="0"/>
                        <a:t> helping …</a:t>
                      </a:r>
                      <a:endParaRPr lang="en-GB" b="1" dirty="0"/>
                    </a:p>
                  </a:txBody>
                  <a:tcPr/>
                </a:tc>
                <a:tc>
                  <a:txBody>
                    <a:bodyPr/>
                    <a:lstStyle/>
                    <a:p>
                      <a:endParaRPr lang="en-GB" dirty="0"/>
                    </a:p>
                  </a:txBody>
                  <a:tcPr>
                    <a:solidFill>
                      <a:schemeClr val="bg1">
                        <a:lumMod val="75000"/>
                      </a:schemeClr>
                    </a:solidFill>
                  </a:tcPr>
                </a:tc>
                <a:extLst>
                  <a:ext uri="{0D108BD9-81ED-4DB2-BD59-A6C34878D82A}">
                    <a16:rowId xmlns:a16="http://schemas.microsoft.com/office/drawing/2014/main" val="1902450368"/>
                  </a:ext>
                </a:extLst>
              </a:tr>
            </a:tbl>
          </a:graphicData>
        </a:graphic>
      </p:graphicFrame>
      <p:sp>
        <p:nvSpPr>
          <p:cNvPr id="4" name="Text Placeholder 3"/>
          <p:cNvSpPr>
            <a:spLocks noGrp="1"/>
          </p:cNvSpPr>
          <p:nvPr>
            <p:ph type="body" sz="half" idx="2"/>
          </p:nvPr>
        </p:nvSpPr>
        <p:spPr>
          <a:xfrm>
            <a:off x="244703" y="1284515"/>
            <a:ext cx="2289491" cy="2122713"/>
          </a:xfrm>
        </p:spPr>
        <p:txBody>
          <a:bodyPr/>
          <a:lstStyle/>
          <a:p>
            <a:r>
              <a:rPr lang="en-GB" b="1" dirty="0" smtClean="0"/>
              <a:t>Key terms</a:t>
            </a:r>
            <a:r>
              <a:rPr lang="en-GB" b="1" dirty="0" smtClean="0"/>
              <a:t>:</a:t>
            </a:r>
          </a:p>
          <a:p>
            <a:r>
              <a:rPr lang="en-GB" b="1" dirty="0" smtClean="0"/>
              <a:t>Situational factors</a:t>
            </a:r>
          </a:p>
          <a:p>
            <a:r>
              <a:rPr lang="en-GB" b="1" dirty="0" smtClean="0"/>
              <a:t>Personality factors</a:t>
            </a:r>
          </a:p>
          <a:p>
            <a:r>
              <a:rPr lang="en-GB" b="1" dirty="0" smtClean="0"/>
              <a:t>Diffusion of responsibility</a:t>
            </a:r>
          </a:p>
          <a:p>
            <a:r>
              <a:rPr lang="en-GB" b="1" dirty="0" smtClean="0"/>
              <a:t>Pluralistic ignorance</a:t>
            </a:r>
            <a:endParaRPr lang="en-GB" b="1" dirty="0" smtClean="0"/>
          </a:p>
        </p:txBody>
      </p:sp>
      <p:sp>
        <p:nvSpPr>
          <p:cNvPr id="5" name="Rounded Rectangle 4"/>
          <p:cNvSpPr/>
          <p:nvPr/>
        </p:nvSpPr>
        <p:spPr>
          <a:xfrm>
            <a:off x="244704" y="125185"/>
            <a:ext cx="2524622" cy="84644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244702" y="1163340"/>
            <a:ext cx="2289492" cy="20893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244703" y="3528403"/>
            <a:ext cx="2380932" cy="32062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tx1"/>
                </a:solidFill>
              </a:rPr>
              <a:t>Whether we choose to help someone in need or not is dependent on many factors that can be broadly defined as </a:t>
            </a:r>
            <a:r>
              <a:rPr lang="en-GB" sz="1400" b="1" dirty="0" smtClean="0">
                <a:solidFill>
                  <a:schemeClr val="tx1"/>
                </a:solidFill>
              </a:rPr>
              <a:t>situational</a:t>
            </a:r>
            <a:r>
              <a:rPr lang="en-GB" sz="1400" dirty="0" smtClean="0">
                <a:solidFill>
                  <a:schemeClr val="tx1"/>
                </a:solidFill>
              </a:rPr>
              <a:t> and </a:t>
            </a:r>
            <a:r>
              <a:rPr lang="en-GB" sz="1400" b="1" dirty="0" smtClean="0">
                <a:solidFill>
                  <a:schemeClr val="tx1"/>
                </a:solidFill>
              </a:rPr>
              <a:t>personal</a:t>
            </a:r>
            <a:r>
              <a:rPr lang="en-GB" sz="1400" dirty="0" smtClean="0">
                <a:solidFill>
                  <a:schemeClr val="tx1"/>
                </a:solidFill>
              </a:rPr>
              <a:t>. Situational factors are features of a situation that influence how likely we are to intervene in an emergency. Personality factors are features specific to us (e.g. traits, abilities or feelings) that influence whether we help or not</a:t>
            </a:r>
            <a:endParaRPr lang="en-GB" sz="1400" dirty="0">
              <a:solidFill>
                <a:schemeClr val="tx1"/>
              </a:solidFill>
            </a:endParaRPr>
          </a:p>
        </p:txBody>
      </p:sp>
    </p:spTree>
    <p:extLst>
      <p:ext uri="{BB962C8B-B14F-4D97-AF65-F5344CB8AC3E}">
        <p14:creationId xmlns:p14="http://schemas.microsoft.com/office/powerpoint/2010/main" val="1560871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6270171" y="203652"/>
            <a:ext cx="5805715" cy="65195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smtClean="0">
                <a:solidFill>
                  <a:schemeClr val="tx1"/>
                </a:solidFill>
              </a:rPr>
              <a:t>Apply it</a:t>
            </a:r>
          </a:p>
          <a:p>
            <a:r>
              <a:rPr lang="en-US" sz="1600" dirty="0" smtClean="0">
                <a:solidFill>
                  <a:schemeClr val="tx1"/>
                </a:solidFill>
              </a:rPr>
              <a:t>Jerome was shopping in a busy high street when he saw what he thought was a drunken person collapse in the street. Jerome walked past and did not help.</a:t>
            </a:r>
            <a:endParaRPr lang="en-US" sz="1600" dirty="0" smtClean="0">
              <a:solidFill>
                <a:schemeClr val="tx1"/>
              </a:solidFill>
            </a:endParaRPr>
          </a:p>
          <a:p>
            <a:r>
              <a:rPr lang="en-GB" sz="1600" b="1" dirty="0" smtClean="0">
                <a:solidFill>
                  <a:schemeClr val="tx1"/>
                </a:solidFill>
              </a:rPr>
              <a:t>Using your knowledge of situational factors that influence bystander intervention, explain why Jerome failed to help. (3 marks)</a:t>
            </a:r>
            <a:endParaRPr lang="en-US" sz="1600" b="1" dirty="0" smtClean="0">
              <a:solidFill>
                <a:schemeClr val="tx1"/>
              </a:solidFill>
            </a:endParaRPr>
          </a:p>
        </p:txBody>
      </p:sp>
      <p:sp>
        <p:nvSpPr>
          <p:cNvPr id="2" name="Content Placeholder 1"/>
          <p:cNvSpPr>
            <a:spLocks noGrp="1"/>
          </p:cNvSpPr>
          <p:nvPr>
            <p:ph idx="1"/>
          </p:nvPr>
        </p:nvSpPr>
        <p:spPr>
          <a:xfrm>
            <a:off x="241663" y="330062"/>
            <a:ext cx="5114109" cy="6393091"/>
          </a:xfrm>
        </p:spPr>
        <p:txBody>
          <a:bodyPr>
            <a:normAutofit fontScale="70000" lnSpcReduction="20000"/>
          </a:bodyPr>
          <a:lstStyle/>
          <a:p>
            <a:pPr marL="0" indent="0">
              <a:buNone/>
            </a:pPr>
            <a:r>
              <a:rPr lang="en-US" b="1" dirty="0" smtClean="0"/>
              <a:t>Psychology </a:t>
            </a:r>
            <a:r>
              <a:rPr lang="en-US" b="1" dirty="0"/>
              <a:t>in action</a:t>
            </a:r>
          </a:p>
          <a:p>
            <a:pPr marL="0" indent="0">
              <a:buNone/>
            </a:pPr>
            <a:r>
              <a:rPr lang="en-US" dirty="0"/>
              <a:t>Understanding bystander behaviour is very important as it can be used to help prevent bullying.  Most bullying occurs when adults are not around, so educating children to intervene to prevent bullying can be really useful.  Anti-bullying programmes suggest that children are educated to intervene by understanding the following:</a:t>
            </a:r>
          </a:p>
          <a:p>
            <a:r>
              <a:rPr lang="en-US" dirty="0" smtClean="0"/>
              <a:t>Children </a:t>
            </a:r>
            <a:r>
              <a:rPr lang="en-US" dirty="0"/>
              <a:t>should be encouraged to tackle bullying by taking responsibility in a situation and offering help. Children need to understand that it is their responsibility to act rather than wait for someone else to do so.</a:t>
            </a:r>
          </a:p>
          <a:p>
            <a:r>
              <a:rPr lang="en-US" dirty="0" smtClean="0"/>
              <a:t>Children </a:t>
            </a:r>
            <a:r>
              <a:rPr lang="en-US" dirty="0"/>
              <a:t>should be encouraged to </a:t>
            </a:r>
            <a:r>
              <a:rPr lang="en-US" dirty="0" err="1"/>
              <a:t>empathise</a:t>
            </a:r>
            <a:r>
              <a:rPr lang="en-US" dirty="0"/>
              <a:t> and understand how it feels to be bullied so that they can feel a connection to the person being bullied.</a:t>
            </a:r>
          </a:p>
          <a:p>
            <a:r>
              <a:rPr lang="en-US" dirty="0" smtClean="0"/>
              <a:t>Children </a:t>
            </a:r>
            <a:r>
              <a:rPr lang="en-US" dirty="0"/>
              <a:t>should feel confident that if they intervene it will have a positive outcome and will not negatively impact on them personally.</a:t>
            </a:r>
          </a:p>
          <a:p>
            <a:endParaRPr lang="en-GB" dirty="0"/>
          </a:p>
        </p:txBody>
      </p:sp>
      <p:sp>
        <p:nvSpPr>
          <p:cNvPr id="3" name="Rectangle 2"/>
          <p:cNvSpPr/>
          <p:nvPr/>
        </p:nvSpPr>
        <p:spPr>
          <a:xfrm>
            <a:off x="241663" y="203652"/>
            <a:ext cx="5270863" cy="63669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37687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086" y="274320"/>
            <a:ext cx="2425926" cy="530225"/>
          </a:xfrm>
        </p:spPr>
        <p:txBody>
          <a:bodyPr>
            <a:normAutofit fontScale="90000"/>
          </a:bodyPr>
          <a:lstStyle/>
          <a:p>
            <a:r>
              <a:rPr lang="en-GB" dirty="0" smtClean="0"/>
              <a:t>Conformity</a:t>
            </a:r>
            <a:endParaRPr lang="en-GB" dirty="0"/>
          </a:p>
        </p:txBody>
      </p:sp>
      <p:sp>
        <p:nvSpPr>
          <p:cNvPr id="4" name="Text Placeholder 3"/>
          <p:cNvSpPr>
            <a:spLocks noGrp="1"/>
          </p:cNvSpPr>
          <p:nvPr>
            <p:ph type="body" sz="half" idx="2"/>
          </p:nvPr>
        </p:nvSpPr>
        <p:spPr>
          <a:xfrm>
            <a:off x="293755" y="1143000"/>
            <a:ext cx="2410257" cy="1874520"/>
          </a:xfrm>
        </p:spPr>
        <p:txBody>
          <a:bodyPr/>
          <a:lstStyle/>
          <a:p>
            <a:r>
              <a:rPr lang="en-GB" b="1" dirty="0" smtClean="0"/>
              <a:t>Key terms:</a:t>
            </a:r>
          </a:p>
          <a:p>
            <a:r>
              <a:rPr lang="en-GB" b="1" dirty="0" smtClean="0"/>
              <a:t>Confederate</a:t>
            </a:r>
          </a:p>
          <a:p>
            <a:r>
              <a:rPr lang="en-GB" b="1" dirty="0" smtClean="0"/>
              <a:t>Locus of control</a:t>
            </a:r>
          </a:p>
          <a:p>
            <a:r>
              <a:rPr lang="en-GB" b="1" dirty="0" smtClean="0"/>
              <a:t>Internal locus of control</a:t>
            </a:r>
          </a:p>
          <a:p>
            <a:r>
              <a:rPr lang="en-GB" b="1" dirty="0" smtClean="0"/>
              <a:t>External locus of control</a:t>
            </a:r>
            <a:endParaRPr lang="en-GB" b="1" dirty="0"/>
          </a:p>
        </p:txBody>
      </p:sp>
      <p:sp>
        <p:nvSpPr>
          <p:cNvPr id="5" name="Rounded Rectangle 4"/>
          <p:cNvSpPr/>
          <p:nvPr/>
        </p:nvSpPr>
        <p:spPr>
          <a:xfrm>
            <a:off x="278086" y="274320"/>
            <a:ext cx="1981788" cy="7131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278086" y="1143000"/>
            <a:ext cx="2425926" cy="17700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293755" y="3226526"/>
            <a:ext cx="2410257" cy="343553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tx1"/>
                </a:solidFill>
              </a:rPr>
              <a:t>We conform when we match other people’s beliefs and behaviours because we want to fit in or we do not know how to act in a situation.   </a:t>
            </a:r>
          </a:p>
          <a:p>
            <a:endParaRPr lang="en-GB" sz="1400" dirty="0">
              <a:solidFill>
                <a:schemeClr val="tx1"/>
              </a:solidFill>
            </a:endParaRPr>
          </a:p>
          <a:p>
            <a:r>
              <a:rPr lang="en-GB" sz="1400" dirty="0" smtClean="0">
                <a:solidFill>
                  <a:schemeClr val="tx1"/>
                </a:solidFill>
              </a:rPr>
              <a:t>Some people are more likely to conform because of the situation they are in, and personality factors also determine whether a type of person is more likely to conform or not.</a:t>
            </a:r>
            <a:endParaRPr lang="en-GB" sz="1400" dirty="0">
              <a:solidFill>
                <a:schemeClr val="tx1"/>
              </a:solidFill>
            </a:endParaRPr>
          </a:p>
        </p:txBody>
      </p:sp>
      <p:graphicFrame>
        <p:nvGraphicFramePr>
          <p:cNvPr id="8" name="Content Placeholder 10"/>
          <p:cNvGraphicFramePr>
            <a:graphicFrameLocks noGrp="1"/>
          </p:cNvGraphicFramePr>
          <p:nvPr>
            <p:ph idx="1"/>
            <p:extLst>
              <p:ext uri="{D42A27DB-BD31-4B8C-83A1-F6EECF244321}">
                <p14:modId xmlns:p14="http://schemas.microsoft.com/office/powerpoint/2010/main" val="976096109"/>
              </p:ext>
            </p:extLst>
          </p:nvPr>
        </p:nvGraphicFramePr>
        <p:xfrm>
          <a:off x="3000193" y="125185"/>
          <a:ext cx="8939258" cy="6536872"/>
        </p:xfrm>
        <a:graphic>
          <a:graphicData uri="http://schemas.openxmlformats.org/drawingml/2006/table">
            <a:tbl>
              <a:tblPr firstRow="1" bandRow="1">
                <a:tableStyleId>{5940675A-B579-460E-94D1-54222C63F5DA}</a:tableStyleId>
              </a:tblPr>
              <a:tblGrid>
                <a:gridCol w="4469629">
                  <a:extLst>
                    <a:ext uri="{9D8B030D-6E8A-4147-A177-3AD203B41FA5}">
                      <a16:colId xmlns:a16="http://schemas.microsoft.com/office/drawing/2014/main" val="1975086347"/>
                    </a:ext>
                  </a:extLst>
                </a:gridCol>
                <a:gridCol w="4469629">
                  <a:extLst>
                    <a:ext uri="{9D8B030D-6E8A-4147-A177-3AD203B41FA5}">
                      <a16:colId xmlns:a16="http://schemas.microsoft.com/office/drawing/2014/main" val="3663267125"/>
                    </a:ext>
                  </a:extLst>
                </a:gridCol>
              </a:tblGrid>
              <a:tr h="659119">
                <a:tc>
                  <a:txBody>
                    <a:bodyPr/>
                    <a:lstStyle/>
                    <a:p>
                      <a:r>
                        <a:rPr lang="en-GB" b="1" dirty="0" smtClean="0"/>
                        <a:t>Situational</a:t>
                      </a:r>
                      <a:r>
                        <a:rPr lang="en-GB" b="1" baseline="0" dirty="0" smtClean="0"/>
                        <a:t> factors affecting conformity</a:t>
                      </a:r>
                      <a:endParaRPr lang="en-GB" b="1" dirty="0"/>
                    </a:p>
                  </a:txBody>
                  <a:tcPr/>
                </a:tc>
                <a:tc>
                  <a:txBody>
                    <a:bodyPr/>
                    <a:lstStyle/>
                    <a:p>
                      <a:r>
                        <a:rPr lang="en-GB" b="1" dirty="0" smtClean="0"/>
                        <a:t>Personal factors affecting conformity</a:t>
                      </a:r>
                      <a:endParaRPr lang="en-GB" b="1" dirty="0"/>
                    </a:p>
                  </a:txBody>
                  <a:tcPr/>
                </a:tc>
                <a:extLst>
                  <a:ext uri="{0D108BD9-81ED-4DB2-BD59-A6C34878D82A}">
                    <a16:rowId xmlns:a16="http://schemas.microsoft.com/office/drawing/2014/main" val="4126710"/>
                  </a:ext>
                </a:extLst>
              </a:tr>
              <a:tr h="1959251">
                <a:tc>
                  <a:txBody>
                    <a:bodyPr/>
                    <a:lstStyle/>
                    <a:p>
                      <a:r>
                        <a:rPr lang="en-GB" b="1" dirty="0" smtClean="0"/>
                        <a:t>Size of the majority …</a:t>
                      </a:r>
                      <a:endParaRPr lang="en-GB" b="1" dirty="0"/>
                    </a:p>
                  </a:txBody>
                  <a:tcPr/>
                </a:tc>
                <a:tc>
                  <a:txBody>
                    <a:bodyPr/>
                    <a:lstStyle/>
                    <a:p>
                      <a:r>
                        <a:rPr lang="en-GB" b="1" dirty="0" smtClean="0"/>
                        <a:t>Locus</a:t>
                      </a:r>
                      <a:r>
                        <a:rPr lang="en-GB" b="1" baseline="0" dirty="0" smtClean="0"/>
                        <a:t> of control …</a:t>
                      </a:r>
                      <a:endParaRPr lang="en-GB" b="1" dirty="0"/>
                    </a:p>
                  </a:txBody>
                  <a:tcPr/>
                </a:tc>
                <a:extLst>
                  <a:ext uri="{0D108BD9-81ED-4DB2-BD59-A6C34878D82A}">
                    <a16:rowId xmlns:a16="http://schemas.microsoft.com/office/drawing/2014/main" val="783220549"/>
                  </a:ext>
                </a:extLst>
              </a:tr>
              <a:tr h="1959251">
                <a:tc>
                  <a:txBody>
                    <a:bodyPr/>
                    <a:lstStyle/>
                    <a:p>
                      <a:r>
                        <a:rPr lang="en-GB" b="1" dirty="0" smtClean="0"/>
                        <a:t>Unanimity</a:t>
                      </a:r>
                      <a:r>
                        <a:rPr lang="en-GB" b="1" baseline="0" dirty="0" smtClean="0"/>
                        <a:t> of the majority …</a:t>
                      </a:r>
                      <a:endParaRPr lang="en-GB" b="1" dirty="0"/>
                    </a:p>
                  </a:txBody>
                  <a:tcPr/>
                </a:tc>
                <a:tc>
                  <a:txBody>
                    <a:bodyPr/>
                    <a:lstStyle/>
                    <a:p>
                      <a:r>
                        <a:rPr lang="en-GB" b="1" dirty="0" smtClean="0"/>
                        <a:t>Internal</a:t>
                      </a:r>
                      <a:r>
                        <a:rPr lang="en-GB" b="1" baseline="0" dirty="0" smtClean="0"/>
                        <a:t> locus of control …</a:t>
                      </a:r>
                      <a:endParaRPr lang="en-GB" b="1" dirty="0"/>
                    </a:p>
                  </a:txBody>
                  <a:tcPr/>
                </a:tc>
                <a:extLst>
                  <a:ext uri="{0D108BD9-81ED-4DB2-BD59-A6C34878D82A}">
                    <a16:rowId xmlns:a16="http://schemas.microsoft.com/office/drawing/2014/main" val="2577676874"/>
                  </a:ext>
                </a:extLst>
              </a:tr>
              <a:tr h="1959251">
                <a:tc>
                  <a:txBody>
                    <a:bodyPr/>
                    <a:lstStyle/>
                    <a:p>
                      <a:r>
                        <a:rPr lang="en-GB" b="1" dirty="0" smtClean="0"/>
                        <a:t>Task difficulty/ambiguity …</a:t>
                      </a:r>
                      <a:endParaRPr lang="en-GB" b="1" dirty="0"/>
                    </a:p>
                  </a:txBody>
                  <a:tcPr/>
                </a:tc>
                <a:tc>
                  <a:txBody>
                    <a:bodyPr/>
                    <a:lstStyle/>
                    <a:p>
                      <a:r>
                        <a:rPr lang="en-GB" b="1" dirty="0" smtClean="0"/>
                        <a:t>External</a:t>
                      </a:r>
                      <a:r>
                        <a:rPr lang="en-GB" b="1" baseline="0" dirty="0" smtClean="0"/>
                        <a:t> locus of control …</a:t>
                      </a:r>
                      <a:endParaRPr lang="en-GB" b="1" dirty="0"/>
                    </a:p>
                  </a:txBody>
                  <a:tcPr/>
                </a:tc>
                <a:extLst>
                  <a:ext uri="{0D108BD9-81ED-4DB2-BD59-A6C34878D82A}">
                    <a16:rowId xmlns:a16="http://schemas.microsoft.com/office/drawing/2014/main" val="22129610"/>
                  </a:ext>
                </a:extLst>
              </a:tr>
            </a:tbl>
          </a:graphicData>
        </a:graphic>
      </p:graphicFrame>
      <p:sp>
        <p:nvSpPr>
          <p:cNvPr id="9" name="Down Arrow 8"/>
          <p:cNvSpPr/>
          <p:nvPr/>
        </p:nvSpPr>
        <p:spPr>
          <a:xfrm>
            <a:off x="11011989" y="2246811"/>
            <a:ext cx="339634" cy="666206"/>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76667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377" y="1068825"/>
            <a:ext cx="2432801" cy="513347"/>
          </a:xfrm>
        </p:spPr>
        <p:txBody>
          <a:bodyPr>
            <a:normAutofit fontScale="90000"/>
          </a:bodyPr>
          <a:lstStyle/>
          <a:p>
            <a:r>
              <a:rPr lang="en-GB" dirty="0" smtClean="0"/>
              <a:t>Obedience to an authority figure</a:t>
            </a:r>
            <a:endParaRPr lang="en-GB" dirty="0"/>
          </a:p>
        </p:txBody>
      </p:sp>
      <p:sp>
        <p:nvSpPr>
          <p:cNvPr id="3" name="Content Placeholder 2"/>
          <p:cNvSpPr>
            <a:spLocks noGrp="1"/>
          </p:cNvSpPr>
          <p:nvPr>
            <p:ph idx="1"/>
          </p:nvPr>
        </p:nvSpPr>
        <p:spPr>
          <a:xfrm>
            <a:off x="2935704" y="304799"/>
            <a:ext cx="8967537" cy="6304548"/>
          </a:xfrm>
        </p:spPr>
        <p:txBody>
          <a:bodyPr/>
          <a:lstStyle/>
          <a:p>
            <a:pPr marL="0" indent="0">
              <a:buNone/>
            </a:pPr>
            <a:r>
              <a:rPr lang="en-US" sz="1800" dirty="0"/>
              <a:t>Obedience refers to following the orders of an authority figure. This authority figure is typically defined by status, role and/or the ability to use sanctions. </a:t>
            </a:r>
            <a:r>
              <a:rPr lang="en-US" sz="1800" dirty="0" smtClean="0"/>
              <a:t> A parent can be described as an authority figure because they can remove your pocket money; a police officer has a role of authority </a:t>
            </a:r>
            <a:r>
              <a:rPr lang="en-US" sz="1800" dirty="0" err="1" smtClean="0"/>
              <a:t>recognised</a:t>
            </a:r>
            <a:r>
              <a:rPr lang="en-US" sz="1800" dirty="0" smtClean="0"/>
              <a:t> by their uniform; and a peer can have greater status in your friendship group.</a:t>
            </a:r>
          </a:p>
          <a:p>
            <a:pPr marL="0" indent="0">
              <a:buNone/>
            </a:pPr>
            <a:endParaRPr lang="en-US" sz="1800" dirty="0"/>
          </a:p>
          <a:p>
            <a:pPr marL="0" indent="0">
              <a:buNone/>
            </a:pPr>
            <a:r>
              <a:rPr lang="en-US" sz="1800" dirty="0" smtClean="0"/>
              <a:t>Obedience is not necessarily a bad thing. We maintain social order by complying with orders, such as wearing school uniform or stopping at a red traffic light.  However, some obedience can be considered bad because it may harm another person.  </a:t>
            </a:r>
            <a:r>
              <a:rPr lang="en-US" sz="1800" b="1" dirty="0" smtClean="0"/>
              <a:t>Blind</a:t>
            </a:r>
            <a:r>
              <a:rPr lang="en-US" sz="1800" dirty="0" smtClean="0"/>
              <a:t> </a:t>
            </a:r>
            <a:r>
              <a:rPr lang="en-US" sz="1800" b="1" dirty="0" smtClean="0"/>
              <a:t>obedience</a:t>
            </a:r>
            <a:r>
              <a:rPr lang="en-US" sz="1800" dirty="0" smtClean="0"/>
              <a:t> occurs when we comply with the order of an authority figure without question.  This may be harmful because we fail to reflect on whether our actions are appropriate and fail to take responsibility for such actions.</a:t>
            </a:r>
          </a:p>
          <a:p>
            <a:pPr marL="0" indent="0">
              <a:buNone/>
            </a:pPr>
            <a:endParaRPr lang="en-US" sz="1800" dirty="0"/>
          </a:p>
          <a:p>
            <a:pPr marL="0" indent="0">
              <a:buNone/>
            </a:pPr>
            <a:r>
              <a:rPr lang="en-US" sz="1800" dirty="0" smtClean="0"/>
              <a:t>During the Nazi regime in Germany, many soldiers committed acts of atrocity against millions of innocent Jews, Gypsies and persons that did not support the Nazi government.  These soldiers were complying with the orders of their superior officers, often unquestioningly. No one would argue that blind obedience was the sole cause of anti-Semitic attitudes and the Holocaust, however, the soldiers’ blind obedience to authority was a contributory factor.</a:t>
            </a:r>
          </a:p>
          <a:p>
            <a:pPr marL="0" indent="0">
              <a:buNone/>
            </a:pPr>
            <a:endParaRPr lang="en-US" sz="1800" dirty="0"/>
          </a:p>
          <a:p>
            <a:pPr marL="0" indent="0">
              <a:buNone/>
            </a:pPr>
            <a:r>
              <a:rPr lang="en-US" sz="1800" dirty="0" smtClean="0"/>
              <a:t>To test the theory that ordinary people were capable of harming others on the orders of an authority figure, psychologist Stanley Milgram conducted a series of experiments. These experiments tell us a lot about the conditions under which we are more, or less likely to obey.</a:t>
            </a:r>
            <a:endParaRPr lang="en-US" sz="1800" dirty="0"/>
          </a:p>
          <a:p>
            <a:endParaRPr lang="en-GB" dirty="0"/>
          </a:p>
        </p:txBody>
      </p:sp>
      <p:sp>
        <p:nvSpPr>
          <p:cNvPr id="4" name="Text Placeholder 3"/>
          <p:cNvSpPr>
            <a:spLocks noGrp="1"/>
          </p:cNvSpPr>
          <p:nvPr>
            <p:ph type="body" sz="half" idx="2"/>
          </p:nvPr>
        </p:nvSpPr>
        <p:spPr>
          <a:xfrm>
            <a:off x="281905" y="1903453"/>
            <a:ext cx="1855287" cy="2415926"/>
          </a:xfrm>
        </p:spPr>
        <p:txBody>
          <a:bodyPr/>
          <a:lstStyle/>
          <a:p>
            <a:r>
              <a:rPr lang="en-GB" b="1" dirty="0" smtClean="0"/>
              <a:t>Key terms:</a:t>
            </a:r>
          </a:p>
          <a:p>
            <a:r>
              <a:rPr lang="en-GB" b="1" dirty="0" smtClean="0"/>
              <a:t>Blind obedience</a:t>
            </a:r>
          </a:p>
          <a:p>
            <a:r>
              <a:rPr lang="en-GB" b="1" dirty="0" smtClean="0"/>
              <a:t>Anti-Semitic</a:t>
            </a:r>
          </a:p>
          <a:p>
            <a:r>
              <a:rPr lang="en-GB" b="1" dirty="0" smtClean="0"/>
              <a:t>Momentum of compliance</a:t>
            </a:r>
            <a:endParaRPr lang="en-GB" b="1" dirty="0"/>
          </a:p>
        </p:txBody>
      </p:sp>
      <p:sp>
        <p:nvSpPr>
          <p:cNvPr id="5" name="Rounded Rectangle 4"/>
          <p:cNvSpPr/>
          <p:nvPr/>
        </p:nvSpPr>
        <p:spPr>
          <a:xfrm>
            <a:off x="101851" y="192504"/>
            <a:ext cx="2464886" cy="138966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209341" y="1903452"/>
            <a:ext cx="1927852" cy="15295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2735178" y="192504"/>
            <a:ext cx="9168063" cy="65451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p:nvPicPr>
        <p:blipFill>
          <a:blip r:embed="rId2"/>
          <a:stretch>
            <a:fillRect/>
          </a:stretch>
        </p:blipFill>
        <p:spPr>
          <a:xfrm>
            <a:off x="126832" y="4059155"/>
            <a:ext cx="2524125" cy="2076450"/>
          </a:xfrm>
          <a:prstGeom prst="rect">
            <a:avLst/>
          </a:prstGeom>
        </p:spPr>
      </p:pic>
    </p:spTree>
    <p:extLst>
      <p:ext uri="{BB962C8B-B14F-4D97-AF65-F5344CB8AC3E}">
        <p14:creationId xmlns:p14="http://schemas.microsoft.com/office/powerpoint/2010/main" val="42539260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TotalTime>
  <Words>2384</Words>
  <Application>Microsoft Office PowerPoint</Application>
  <PresentationFormat>Widescreen</PresentationFormat>
  <Paragraphs>297</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Light</vt:lpstr>
      <vt:lpstr>Gill Sans MT</vt:lpstr>
      <vt:lpstr>Times New Roman</vt:lpstr>
      <vt:lpstr>Wingdings</vt:lpstr>
      <vt:lpstr>Office Theme</vt:lpstr>
      <vt:lpstr>Topic 5: Social influence– How do others affect you?</vt:lpstr>
      <vt:lpstr>The Big Picture.  You should have learnt about</vt:lpstr>
      <vt:lpstr>Terms used in social influence research</vt:lpstr>
      <vt:lpstr>PowerPoint Presentation</vt:lpstr>
      <vt:lpstr>Bystander effect</vt:lpstr>
      <vt:lpstr>Bystander intervention</vt:lpstr>
      <vt:lpstr>PowerPoint Presentation</vt:lpstr>
      <vt:lpstr>Conformity</vt:lpstr>
      <vt:lpstr>Obedience to an authority figure</vt:lpstr>
      <vt:lpstr>PowerPoint Presentation</vt:lpstr>
      <vt:lpstr>PowerPoint Presentation</vt:lpstr>
      <vt:lpstr>Authoritarian personality</vt:lpstr>
      <vt:lpstr>PowerPoint Presentation</vt:lpstr>
      <vt:lpstr>Understanding the behaviour of crowds</vt:lpstr>
      <vt:lpstr>PowerPoint Presentation</vt:lpstr>
      <vt:lpstr>Understand ways to prevent blind obedience to authority figures</vt:lpstr>
      <vt:lpstr>PowerPoint Presentation</vt:lpstr>
      <vt:lpstr>Piliavin et al. (1969) Good Samaritanism: An underground phenomenon?</vt:lpstr>
      <vt:lpstr>Draw a storyboard to retell the research carried out by Piliavin et al. (1969) Good Samaritanism: An underground phenomenon? </vt:lpstr>
      <vt:lpstr>Haney, Banks and Zimbardo (1973) A study of prisoners and guards in a simulated prison</vt:lpstr>
      <vt:lpstr>Draw a storyboard to retell the research carried out by Haney, Banks and Zimbardo (1973) A study of prisoners and guards in a simulated prison</vt:lpstr>
      <vt:lpstr>Issues and debates Social and cultural issues in psychology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Dorcan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4: The brain and neuropsychology – How does your brain affect you?</dc:title>
  <dc:creator>Mel SHEPHERD</dc:creator>
  <cp:lastModifiedBy>Mel SHEPHERD</cp:lastModifiedBy>
  <cp:revision>42</cp:revision>
  <dcterms:created xsi:type="dcterms:W3CDTF">2018-05-05T07:15:05Z</dcterms:created>
  <dcterms:modified xsi:type="dcterms:W3CDTF">2018-07-28T11:07:13Z</dcterms:modified>
</cp:coreProperties>
</file>